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Canva Sans" panose="020B0604020202020204" charset="0"/>
      <p:regular r:id="rId31"/>
    </p:embeddedFont>
    <p:embeddedFont>
      <p:font typeface="Canva Sans Bold" panose="020B0604020202020204" charset="0"/>
      <p:regular r:id="rId32"/>
    </p:embeddedFont>
    <p:embeddedFont>
      <p:font typeface="Fira Code Bold" panose="020B0604020202020204" charset="0"/>
      <p:regular r:id="rId33"/>
    </p:embeddedFont>
    <p:embeddedFont>
      <p:font typeface="Open Sans" panose="020B0606030504020204" pitchFamily="34" charset="0"/>
      <p:regular r:id="rId34"/>
    </p:embeddedFont>
    <p:embeddedFont>
      <p:font typeface="Open Sans Bold" panose="020B0806030504020204" charset="0"/>
      <p:regular r:id="rId35"/>
    </p:embeddedFont>
    <p:embeddedFont>
      <p:font typeface="Poppins" panose="00000500000000000000" pitchFamily="2" charset="0"/>
      <p:regular r:id="rId36"/>
    </p:embeddedFont>
    <p:embeddedFont>
      <p:font typeface="Poppins Bold" panose="00000800000000000000"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svg"/><Relationship Id="rId21" Type="http://schemas.openxmlformats.org/officeDocument/2006/relationships/image" Target="../media/image35.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sv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png"/><Relationship Id="rId15" Type="http://schemas.openxmlformats.org/officeDocument/2006/relationships/image" Target="../media/image55.svg"/><Relationship Id="rId10" Type="http://schemas.openxmlformats.org/officeDocument/2006/relationships/image" Target="../media/image50.png"/><Relationship Id="rId4" Type="http://schemas.openxmlformats.org/officeDocument/2006/relationships/image" Target="../media/image44.svg"/><Relationship Id="rId9" Type="http://schemas.openxmlformats.org/officeDocument/2006/relationships/image" Target="../media/image49.svg"/><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developer.android.com/studio/projects/create-project?hl=vi"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eveloper.android.com/studio?hl=vi" TargetMode="External"/><Relationship Id="rId5" Type="http://schemas.openxmlformats.org/officeDocument/2006/relationships/image" Target="../media/image60.png"/><Relationship Id="rId4" Type="http://schemas.openxmlformats.org/officeDocument/2006/relationships/image" Target="../media/image59.jpe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3.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eveloper.android.com/guide/app-bundle?hl=vi" TargetMode="External"/><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sv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jpeg"/><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8" Type="http://schemas.openxmlformats.org/officeDocument/2006/relationships/hyperlink" Target="https://medium.com/@huseyinozkoc/android-view-and-viewgroup-6667a20724c5" TargetMode="External"/><Relationship Id="rId3" Type="http://schemas.openxmlformats.org/officeDocument/2006/relationships/image" Target="../media/image2.svg"/><Relationship Id="rId7" Type="http://schemas.openxmlformats.org/officeDocument/2006/relationships/hyperlink" Target="https://developer.android.com/reference/android/app/Activity"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eveloper.android.com/guide/platform" TargetMode="External"/><Relationship Id="rId5" Type="http://schemas.openxmlformats.org/officeDocument/2006/relationships/hyperlink" Target="https://aws.amazon.com/mobile/mobile-application-development/" TargetMode="External"/><Relationship Id="rId4" Type="http://schemas.openxmlformats.org/officeDocument/2006/relationships/hyperlink" Target="https://developer.android.com/studio/workflow?hl=v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10704283" y="1694557"/>
            <a:ext cx="5876304" cy="11627276"/>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2" name="TextBox 22"/>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23" name="Freeform 23"/>
          <p:cNvSpPr/>
          <p:nvPr/>
        </p:nvSpPr>
        <p:spPr>
          <a:xfrm>
            <a:off x="-27962" y="626184"/>
            <a:ext cx="11926492" cy="8557258"/>
          </a:xfrm>
          <a:custGeom>
            <a:avLst/>
            <a:gdLst/>
            <a:ahLst/>
            <a:cxnLst/>
            <a:rect l="l" t="t" r="r" b="b"/>
            <a:pathLst>
              <a:path w="11926492" h="8557258">
                <a:moveTo>
                  <a:pt x="0" y="0"/>
                </a:moveTo>
                <a:lnTo>
                  <a:pt x="11926492" y="0"/>
                </a:lnTo>
                <a:lnTo>
                  <a:pt x="11926492" y="8557258"/>
                </a:lnTo>
                <a:lnTo>
                  <a:pt x="0" y="8557258"/>
                </a:lnTo>
                <a:lnTo>
                  <a:pt x="0" y="0"/>
                </a:lnTo>
                <a:close/>
              </a:path>
            </a:pathLst>
          </a:custGeom>
          <a:blipFill>
            <a:blip r:embed="rId5">
              <a:alphaModFix amt="35000"/>
            </a:blip>
            <a:stretch>
              <a:fillRect/>
            </a:stretch>
          </a:blipFill>
        </p:spPr>
        <p:txBody>
          <a:bodyPr/>
          <a:lstStyle/>
          <a:p>
            <a:endParaRPr lang="en-US"/>
          </a:p>
        </p:txBody>
      </p:sp>
      <p:sp>
        <p:nvSpPr>
          <p:cNvPr id="24" name="TextBox 24"/>
          <p:cNvSpPr txBox="1"/>
          <p:nvPr/>
        </p:nvSpPr>
        <p:spPr>
          <a:xfrm>
            <a:off x="673429" y="1165162"/>
            <a:ext cx="5742791" cy="2099511"/>
          </a:xfrm>
          <a:prstGeom prst="rect">
            <a:avLst/>
          </a:prstGeom>
        </p:spPr>
        <p:txBody>
          <a:bodyPr lIns="0" tIns="0" rIns="0" bIns="0" rtlCol="0" anchor="t">
            <a:spAutoFit/>
          </a:bodyPr>
          <a:lstStyle/>
          <a:p>
            <a:pPr>
              <a:lnSpc>
                <a:spcPts val="16583"/>
              </a:lnSpc>
              <a:spcBef>
                <a:spcPct val="0"/>
              </a:spcBef>
            </a:pPr>
            <a:r>
              <a:rPr lang="en-US" sz="11845">
                <a:solidFill>
                  <a:srgbClr val="1F2020"/>
                </a:solidFill>
                <a:latin typeface="Poppins"/>
              </a:rPr>
              <a:t>Mobile</a:t>
            </a:r>
          </a:p>
        </p:txBody>
      </p:sp>
      <p:sp>
        <p:nvSpPr>
          <p:cNvPr id="25" name="TextBox 25"/>
          <p:cNvSpPr txBox="1"/>
          <p:nvPr/>
        </p:nvSpPr>
        <p:spPr>
          <a:xfrm>
            <a:off x="3274321" y="2483539"/>
            <a:ext cx="5095826" cy="2137454"/>
          </a:xfrm>
          <a:prstGeom prst="rect">
            <a:avLst/>
          </a:prstGeom>
        </p:spPr>
        <p:txBody>
          <a:bodyPr lIns="0" tIns="0" rIns="0" bIns="0" rtlCol="0" anchor="t">
            <a:spAutoFit/>
          </a:bodyPr>
          <a:lstStyle/>
          <a:p>
            <a:pPr>
              <a:lnSpc>
                <a:spcPts val="16583"/>
              </a:lnSpc>
              <a:spcBef>
                <a:spcPct val="0"/>
              </a:spcBef>
            </a:pPr>
            <a:r>
              <a:rPr lang="en-US" sz="11845">
                <a:solidFill>
                  <a:srgbClr val="335ACF"/>
                </a:solidFill>
                <a:latin typeface="Poppins Bold"/>
              </a:rPr>
              <a:t>Apps</a:t>
            </a:r>
          </a:p>
        </p:txBody>
      </p:sp>
      <p:sp>
        <p:nvSpPr>
          <p:cNvPr id="26" name="TextBox 26"/>
          <p:cNvSpPr txBox="1"/>
          <p:nvPr/>
        </p:nvSpPr>
        <p:spPr>
          <a:xfrm>
            <a:off x="533158" y="3991203"/>
            <a:ext cx="10578152" cy="2100980"/>
          </a:xfrm>
          <a:prstGeom prst="rect">
            <a:avLst/>
          </a:prstGeom>
        </p:spPr>
        <p:txBody>
          <a:bodyPr lIns="0" tIns="0" rIns="0" bIns="0" rtlCol="0" anchor="t">
            <a:spAutoFit/>
          </a:bodyPr>
          <a:lstStyle/>
          <a:p>
            <a:pPr>
              <a:lnSpc>
                <a:spcPts val="16583"/>
              </a:lnSpc>
              <a:spcBef>
                <a:spcPct val="0"/>
              </a:spcBef>
            </a:pPr>
            <a:r>
              <a:rPr lang="en-US" sz="11845">
                <a:solidFill>
                  <a:srgbClr val="1F2020"/>
                </a:solidFill>
                <a:latin typeface="Poppins"/>
              </a:rPr>
              <a:t>Development</a:t>
            </a:r>
          </a:p>
        </p:txBody>
      </p:sp>
      <p:sp>
        <p:nvSpPr>
          <p:cNvPr id="27" name="TextBox 27"/>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28" name="TextBox 28"/>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29" name="TextBox 29"/>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30" name="TextBox 30"/>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31" name="TextBox 31"/>
          <p:cNvSpPr txBox="1"/>
          <p:nvPr/>
        </p:nvSpPr>
        <p:spPr>
          <a:xfrm>
            <a:off x="1927286" y="8379500"/>
            <a:ext cx="2003612" cy="247718"/>
          </a:xfrm>
          <a:prstGeom prst="rect">
            <a:avLst/>
          </a:prstGeom>
        </p:spPr>
        <p:txBody>
          <a:bodyPr lIns="0" tIns="0" rIns="0" bIns="0" rtlCol="0" anchor="t">
            <a:spAutoFit/>
          </a:bodyPr>
          <a:lstStyle/>
          <a:p>
            <a:pPr algn="ctr">
              <a:lnSpc>
                <a:spcPts val="2057"/>
              </a:lnSpc>
              <a:spcBef>
                <a:spcPct val="0"/>
              </a:spcBef>
            </a:pPr>
            <a:r>
              <a:rPr lang="en-US" sz="1469">
                <a:solidFill>
                  <a:srgbClr val="FFFFFF"/>
                </a:solidFill>
                <a:latin typeface="Open Sans Bold"/>
              </a:rPr>
              <a:t>Explore Now</a:t>
            </a:r>
          </a:p>
        </p:txBody>
      </p:sp>
      <p:sp>
        <p:nvSpPr>
          <p:cNvPr id="32" name="TextBox 32"/>
          <p:cNvSpPr txBox="1"/>
          <p:nvPr/>
        </p:nvSpPr>
        <p:spPr>
          <a:xfrm>
            <a:off x="1301344" y="5484299"/>
            <a:ext cx="7851432" cy="2137528"/>
          </a:xfrm>
          <a:prstGeom prst="rect">
            <a:avLst/>
          </a:prstGeom>
        </p:spPr>
        <p:txBody>
          <a:bodyPr lIns="0" tIns="0" rIns="0" bIns="0" rtlCol="0" anchor="t">
            <a:spAutoFit/>
          </a:bodyPr>
          <a:lstStyle/>
          <a:p>
            <a:pPr>
              <a:lnSpc>
                <a:spcPts val="16583"/>
              </a:lnSpc>
              <a:spcBef>
                <a:spcPct val="0"/>
              </a:spcBef>
            </a:pPr>
            <a:r>
              <a:rPr lang="en-US" sz="11845">
                <a:solidFill>
                  <a:srgbClr val="335ACF"/>
                </a:solidFill>
                <a:latin typeface="Poppins Bold"/>
              </a:rPr>
              <a:t>Roadmap</a:t>
            </a:r>
          </a:p>
        </p:txBody>
      </p:sp>
      <p:sp>
        <p:nvSpPr>
          <p:cNvPr id="33" name="TextBox 33"/>
          <p:cNvSpPr txBox="1"/>
          <p:nvPr/>
        </p:nvSpPr>
        <p:spPr>
          <a:xfrm>
            <a:off x="1096418" y="8104930"/>
            <a:ext cx="9451632" cy="901700"/>
          </a:xfrm>
          <a:prstGeom prst="rect">
            <a:avLst/>
          </a:prstGeom>
        </p:spPr>
        <p:txBody>
          <a:bodyPr lIns="0" tIns="0" rIns="0" bIns="0" rtlCol="0" anchor="t">
            <a:spAutoFit/>
          </a:bodyPr>
          <a:lstStyle/>
          <a:p>
            <a:pPr>
              <a:lnSpc>
                <a:spcPts val="7000"/>
              </a:lnSpc>
              <a:spcBef>
                <a:spcPct val="0"/>
              </a:spcBef>
            </a:pPr>
            <a:r>
              <a:rPr lang="en-US" sz="5000">
                <a:solidFill>
                  <a:srgbClr val="335ACF"/>
                </a:solidFill>
                <a:latin typeface="Poppins Bold"/>
              </a:rPr>
              <a:t>GVHD: Trần Hồng Nghi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2651" y="0"/>
            <a:ext cx="8260763" cy="10287000"/>
            <a:chOff x="0" y="0"/>
            <a:chExt cx="2175674" cy="2709333"/>
          </a:xfrm>
        </p:grpSpPr>
        <p:sp>
          <p:nvSpPr>
            <p:cNvPr id="9" name="Freeform 9"/>
            <p:cNvSpPr/>
            <p:nvPr/>
          </p:nvSpPr>
          <p:spPr>
            <a:xfrm>
              <a:off x="0" y="0"/>
              <a:ext cx="2175674" cy="2709333"/>
            </a:xfrm>
            <a:custGeom>
              <a:avLst/>
              <a:gdLst/>
              <a:ahLst/>
              <a:cxnLst/>
              <a:rect l="l" t="t" r="r" b="b"/>
              <a:pathLst>
                <a:path w="2175674" h="2709333">
                  <a:moveTo>
                    <a:pt x="0" y="0"/>
                  </a:moveTo>
                  <a:lnTo>
                    <a:pt x="2175674" y="0"/>
                  </a:lnTo>
                  <a:lnTo>
                    <a:pt x="2175674" y="2709333"/>
                  </a:lnTo>
                  <a:lnTo>
                    <a:pt x="0" y="2709333"/>
                  </a:lnTo>
                  <a:close/>
                </a:path>
              </a:pathLst>
            </a:custGeom>
            <a:solidFill>
              <a:srgbClr val="335ACF"/>
            </a:solidFill>
          </p:spPr>
          <p:txBody>
            <a:bodyPr/>
            <a:lstStyle/>
            <a:p>
              <a:endParaRPr lang="en-US"/>
            </a:p>
          </p:txBody>
        </p:sp>
        <p:sp>
          <p:nvSpPr>
            <p:cNvPr id="10" name="TextBox 10"/>
            <p:cNvSpPr txBox="1"/>
            <p:nvPr/>
          </p:nvSpPr>
          <p:spPr>
            <a:xfrm>
              <a:off x="0" y="-38100"/>
              <a:ext cx="2175674" cy="27474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8177932" y="8597752"/>
            <a:ext cx="110068" cy="660548"/>
            <a:chOff x="0" y="0"/>
            <a:chExt cx="28989" cy="173972"/>
          </a:xfrm>
        </p:grpSpPr>
        <p:sp>
          <p:nvSpPr>
            <p:cNvPr id="13" name="Freeform 1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4" name="TextBox 1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5" name="Group 15"/>
          <p:cNvGrpSpPr>
            <a:grpSpLocks noChangeAspect="1"/>
          </p:cNvGrpSpPr>
          <p:nvPr/>
        </p:nvGrpSpPr>
        <p:grpSpPr>
          <a:xfrm>
            <a:off x="0" y="1844576"/>
            <a:ext cx="3334483" cy="6597848"/>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5" name="TextBox 25"/>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Open Sans"/>
              </a:rPr>
              <a:t>Studio Shodwe</a:t>
            </a:r>
          </a:p>
        </p:txBody>
      </p:sp>
      <p:sp>
        <p:nvSpPr>
          <p:cNvPr id="26" name="TextBox 26"/>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27" name="TextBox 27"/>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28" name="TextBox 28"/>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29" name="TextBox 29"/>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30" name="TextBox 30"/>
          <p:cNvSpPr txBox="1"/>
          <p:nvPr/>
        </p:nvSpPr>
        <p:spPr>
          <a:xfrm>
            <a:off x="8073253" y="2601788"/>
            <a:ext cx="9794416" cy="4836979"/>
          </a:xfrm>
          <a:prstGeom prst="rect">
            <a:avLst/>
          </a:prstGeom>
        </p:spPr>
        <p:txBody>
          <a:bodyPr lIns="0" tIns="0" rIns="0" bIns="0" rtlCol="0" anchor="t">
            <a:spAutoFit/>
          </a:bodyPr>
          <a:lstStyle/>
          <a:p>
            <a:pPr marL="981949" lvl="1" indent="-490974">
              <a:lnSpc>
                <a:spcPts val="5321"/>
              </a:lnSpc>
              <a:buFont typeface="Arial"/>
              <a:buChar char="•"/>
            </a:pPr>
            <a:r>
              <a:rPr lang="en-US" sz="4548">
                <a:solidFill>
                  <a:srgbClr val="1F2020"/>
                </a:solidFill>
                <a:latin typeface="Poppins"/>
              </a:rPr>
              <a:t>Native Mobile Development</a:t>
            </a:r>
          </a:p>
          <a:p>
            <a:pPr marL="981949" lvl="1" indent="-490974">
              <a:lnSpc>
                <a:spcPts val="5321"/>
              </a:lnSpc>
              <a:buFont typeface="Arial"/>
              <a:buChar char="•"/>
            </a:pPr>
            <a:r>
              <a:rPr lang="en-US" sz="4548">
                <a:solidFill>
                  <a:srgbClr val="1F2020"/>
                </a:solidFill>
                <a:latin typeface="Poppins"/>
              </a:rPr>
              <a:t>Cross-Platform Development</a:t>
            </a:r>
          </a:p>
          <a:p>
            <a:pPr marL="981949" lvl="1" indent="-490974">
              <a:lnSpc>
                <a:spcPts val="5321"/>
              </a:lnSpc>
              <a:buFont typeface="Arial"/>
              <a:buChar char="•"/>
            </a:pPr>
            <a:r>
              <a:rPr lang="en-US" sz="4548">
                <a:solidFill>
                  <a:srgbClr val="1F2020"/>
                </a:solidFill>
                <a:latin typeface="Poppins"/>
              </a:rPr>
              <a:t>Hybrid Mobile Development</a:t>
            </a:r>
          </a:p>
          <a:p>
            <a:pPr marL="981949" lvl="1" indent="-490974">
              <a:lnSpc>
                <a:spcPts val="5321"/>
              </a:lnSpc>
              <a:buFont typeface="Arial"/>
              <a:buChar char="•"/>
            </a:pPr>
            <a:r>
              <a:rPr lang="en-US" sz="4548">
                <a:solidFill>
                  <a:srgbClr val="1F2020"/>
                </a:solidFill>
                <a:latin typeface="Poppins"/>
              </a:rPr>
              <a:t>Mobile Game Development</a:t>
            </a:r>
          </a:p>
          <a:p>
            <a:pPr marL="981949" lvl="1" indent="-490974">
              <a:lnSpc>
                <a:spcPts val="5321"/>
              </a:lnSpc>
              <a:buFont typeface="Arial"/>
              <a:buChar char="•"/>
            </a:pPr>
            <a:r>
              <a:rPr lang="en-US" sz="4548">
                <a:solidFill>
                  <a:srgbClr val="1F2020"/>
                </a:solidFill>
                <a:latin typeface="Poppins"/>
              </a:rPr>
              <a:t>Mobile UI/UX Design</a:t>
            </a:r>
          </a:p>
          <a:p>
            <a:pPr marL="981949" lvl="1" indent="-490974">
              <a:lnSpc>
                <a:spcPts val="5321"/>
              </a:lnSpc>
              <a:buFont typeface="Arial"/>
              <a:buChar char="•"/>
            </a:pPr>
            <a:r>
              <a:rPr lang="en-US" sz="4548">
                <a:solidFill>
                  <a:srgbClr val="1F2020"/>
                </a:solidFill>
                <a:latin typeface="Poppins"/>
              </a:rPr>
              <a:t>Mobile App Testing and Quality Assurance</a:t>
            </a:r>
          </a:p>
        </p:txBody>
      </p:sp>
      <p:sp>
        <p:nvSpPr>
          <p:cNvPr id="31" name="TextBox 31"/>
          <p:cNvSpPr txBox="1"/>
          <p:nvPr/>
        </p:nvSpPr>
        <p:spPr>
          <a:xfrm>
            <a:off x="3179624" y="2601788"/>
            <a:ext cx="4893629" cy="5045324"/>
          </a:xfrm>
          <a:prstGeom prst="rect">
            <a:avLst/>
          </a:prstGeom>
        </p:spPr>
        <p:txBody>
          <a:bodyPr lIns="0" tIns="0" rIns="0" bIns="0" rtlCol="0" anchor="t">
            <a:spAutoFit/>
          </a:bodyPr>
          <a:lstStyle/>
          <a:p>
            <a:pPr algn="ctr">
              <a:lnSpc>
                <a:spcPts val="6548"/>
              </a:lnSpc>
            </a:pPr>
            <a:r>
              <a:rPr lang="en-US" sz="5597">
                <a:solidFill>
                  <a:srgbClr val="FFFFFF"/>
                </a:solidFill>
                <a:latin typeface="Poppins Bold"/>
              </a:rPr>
              <a:t>MỘT SỐ HƯỚNG ĐI CHO PHÁT TRIỂN ỨNG DỤNG DI ĐỘNG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117873" cy="10287000"/>
          </a:xfrm>
          <a:custGeom>
            <a:avLst/>
            <a:gdLst/>
            <a:ahLst/>
            <a:cxnLst/>
            <a:rect l="l" t="t" r="r" b="b"/>
            <a:pathLst>
              <a:path w="11117873" h="10287000">
                <a:moveTo>
                  <a:pt x="0" y="0"/>
                </a:moveTo>
                <a:lnTo>
                  <a:pt x="11117873" y="0"/>
                </a:lnTo>
                <a:lnTo>
                  <a:pt x="11117873"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1314648" y="3323515"/>
            <a:ext cx="6637662" cy="2268874"/>
          </a:xfrm>
          <a:custGeom>
            <a:avLst/>
            <a:gdLst/>
            <a:ahLst/>
            <a:cxnLst/>
            <a:rect l="l" t="t" r="r" b="b"/>
            <a:pathLst>
              <a:path w="6637662" h="2268874">
                <a:moveTo>
                  <a:pt x="0" y="0"/>
                </a:moveTo>
                <a:lnTo>
                  <a:pt x="6637662" y="0"/>
                </a:lnTo>
                <a:lnTo>
                  <a:pt x="6637662" y="2268874"/>
                </a:lnTo>
                <a:lnTo>
                  <a:pt x="0" y="22688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05341" y="-1951474"/>
            <a:ext cx="19708262" cy="14189949"/>
          </a:xfrm>
          <a:custGeom>
            <a:avLst/>
            <a:gdLst/>
            <a:ahLst/>
            <a:cxnLst/>
            <a:rect l="l" t="t" r="r" b="b"/>
            <a:pathLst>
              <a:path w="19708262" h="14189949">
                <a:moveTo>
                  <a:pt x="0" y="0"/>
                </a:moveTo>
                <a:lnTo>
                  <a:pt x="19708262" y="0"/>
                </a:lnTo>
                <a:lnTo>
                  <a:pt x="19708262" y="14189948"/>
                </a:lnTo>
                <a:lnTo>
                  <a:pt x="0" y="14189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08735" y="8178312"/>
            <a:ext cx="3469069" cy="1719266"/>
          </a:xfrm>
          <a:custGeom>
            <a:avLst/>
            <a:gdLst/>
            <a:ahLst/>
            <a:cxnLst/>
            <a:rect l="l" t="t" r="r" b="b"/>
            <a:pathLst>
              <a:path w="3469069" h="1719266">
                <a:moveTo>
                  <a:pt x="0" y="0"/>
                </a:moveTo>
                <a:lnTo>
                  <a:pt x="3469069" y="0"/>
                </a:lnTo>
                <a:lnTo>
                  <a:pt x="3469069" y="1719266"/>
                </a:lnTo>
                <a:lnTo>
                  <a:pt x="0" y="1719266"/>
                </a:lnTo>
                <a:lnTo>
                  <a:pt x="0" y="0"/>
                </a:lnTo>
                <a:close/>
              </a:path>
            </a:pathLst>
          </a:custGeom>
          <a:blipFill>
            <a:blip r:embed="rId4">
              <a:extLst>
                <a:ext uri="{96DAC541-7B7A-43D3-8B79-37D633B846F1}">
                  <asvg:svgBlip xmlns:asvg="http://schemas.microsoft.com/office/drawing/2016/SVG/main" r:embed="rId5"/>
                </a:ext>
              </a:extLst>
            </a:blip>
            <a:stretch>
              <a:fillRect l="-10039" r="-10039"/>
            </a:stretch>
          </a:blipFill>
        </p:spPr>
        <p:txBody>
          <a:bodyPr/>
          <a:lstStyle/>
          <a:p>
            <a:endParaRPr lang="en-US"/>
          </a:p>
        </p:txBody>
      </p:sp>
      <p:sp>
        <p:nvSpPr>
          <p:cNvPr id="4" name="TextBox 4"/>
          <p:cNvSpPr txBox="1"/>
          <p:nvPr/>
        </p:nvSpPr>
        <p:spPr>
          <a:xfrm>
            <a:off x="1007377" y="8397100"/>
            <a:ext cx="2871786" cy="1128395"/>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Poppins Bold"/>
              </a:rPr>
              <a:t>Giới thiệu về Android</a:t>
            </a:r>
          </a:p>
        </p:txBody>
      </p:sp>
      <p:sp>
        <p:nvSpPr>
          <p:cNvPr id="5" name="Freeform 5"/>
          <p:cNvSpPr/>
          <p:nvPr/>
        </p:nvSpPr>
        <p:spPr>
          <a:xfrm>
            <a:off x="439387" y="6535947"/>
            <a:ext cx="1178626" cy="2006172"/>
          </a:xfrm>
          <a:custGeom>
            <a:avLst/>
            <a:gdLst/>
            <a:ahLst/>
            <a:cxnLst/>
            <a:rect l="l" t="t" r="r" b="b"/>
            <a:pathLst>
              <a:path w="1178626" h="2006172">
                <a:moveTo>
                  <a:pt x="0" y="0"/>
                </a:moveTo>
                <a:lnTo>
                  <a:pt x="1178626" y="0"/>
                </a:lnTo>
                <a:lnTo>
                  <a:pt x="1178626" y="2006173"/>
                </a:lnTo>
                <a:lnTo>
                  <a:pt x="0" y="2006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84194" y="4488205"/>
            <a:ext cx="2126412" cy="1856357"/>
          </a:xfrm>
          <a:custGeom>
            <a:avLst/>
            <a:gdLst/>
            <a:ahLst/>
            <a:cxnLst/>
            <a:rect l="l" t="t" r="r" b="b"/>
            <a:pathLst>
              <a:path w="2126412" h="1856357">
                <a:moveTo>
                  <a:pt x="0" y="0"/>
                </a:moveTo>
                <a:lnTo>
                  <a:pt x="2126411" y="0"/>
                </a:lnTo>
                <a:lnTo>
                  <a:pt x="2126411" y="1856357"/>
                </a:lnTo>
                <a:lnTo>
                  <a:pt x="0" y="1856357"/>
                </a:lnTo>
                <a:lnTo>
                  <a:pt x="0" y="0"/>
                </a:lnTo>
                <a:close/>
              </a:path>
            </a:pathLst>
          </a:custGeom>
          <a:blipFill>
            <a:blip r:embed="rId8"/>
            <a:stretch>
              <a:fillRect/>
            </a:stretch>
          </a:blipFill>
        </p:spPr>
        <p:txBody>
          <a:bodyPr/>
          <a:lstStyle/>
          <a:p>
            <a:endParaRPr lang="en-US"/>
          </a:p>
        </p:txBody>
      </p:sp>
      <p:sp>
        <p:nvSpPr>
          <p:cNvPr id="7" name="Freeform 7"/>
          <p:cNvSpPr/>
          <p:nvPr/>
        </p:nvSpPr>
        <p:spPr>
          <a:xfrm>
            <a:off x="5946305" y="8567734"/>
            <a:ext cx="2806542" cy="1458381"/>
          </a:xfrm>
          <a:custGeom>
            <a:avLst/>
            <a:gdLst/>
            <a:ahLst/>
            <a:cxnLst/>
            <a:rect l="l" t="t" r="r" b="b"/>
            <a:pathLst>
              <a:path w="2806542" h="1458381">
                <a:moveTo>
                  <a:pt x="0" y="0"/>
                </a:moveTo>
                <a:lnTo>
                  <a:pt x="2806542" y="0"/>
                </a:lnTo>
                <a:lnTo>
                  <a:pt x="2806542" y="1458381"/>
                </a:lnTo>
                <a:lnTo>
                  <a:pt x="0" y="1458381"/>
                </a:lnTo>
                <a:lnTo>
                  <a:pt x="0" y="0"/>
                </a:lnTo>
                <a:close/>
              </a:path>
            </a:pathLst>
          </a:custGeom>
          <a:blipFill>
            <a:blip r:embed="rId9">
              <a:extLst>
                <a:ext uri="{96DAC541-7B7A-43D3-8B79-37D633B846F1}">
                  <asvg:svgBlip xmlns:asvg="http://schemas.microsoft.com/office/drawing/2016/SVG/main" r:embed="rId10"/>
                </a:ext>
              </a:extLst>
            </a:blip>
            <a:stretch>
              <a:fillRect l="-12951" r="-12951"/>
            </a:stretch>
          </a:blipFill>
        </p:spPr>
        <p:txBody>
          <a:bodyPr/>
          <a:lstStyle/>
          <a:p>
            <a:endParaRPr lang="en-US"/>
          </a:p>
        </p:txBody>
      </p:sp>
      <p:sp>
        <p:nvSpPr>
          <p:cNvPr id="8" name="TextBox 8"/>
          <p:cNvSpPr txBox="1"/>
          <p:nvPr/>
        </p:nvSpPr>
        <p:spPr>
          <a:xfrm>
            <a:off x="5980105" y="8970852"/>
            <a:ext cx="2738942" cy="5664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Poppins Bold"/>
              </a:rPr>
              <a:t>Activity</a:t>
            </a:r>
          </a:p>
        </p:txBody>
      </p:sp>
      <p:sp>
        <p:nvSpPr>
          <p:cNvPr id="9" name="Freeform 9"/>
          <p:cNvSpPr/>
          <p:nvPr/>
        </p:nvSpPr>
        <p:spPr>
          <a:xfrm>
            <a:off x="5770726" y="7021730"/>
            <a:ext cx="1140663" cy="1941555"/>
          </a:xfrm>
          <a:custGeom>
            <a:avLst/>
            <a:gdLst/>
            <a:ahLst/>
            <a:cxnLst/>
            <a:rect l="l" t="t" r="r" b="b"/>
            <a:pathLst>
              <a:path w="1140663" h="1941555">
                <a:moveTo>
                  <a:pt x="0" y="0"/>
                </a:moveTo>
                <a:lnTo>
                  <a:pt x="1140663" y="0"/>
                </a:lnTo>
                <a:lnTo>
                  <a:pt x="1140663" y="1941554"/>
                </a:lnTo>
                <a:lnTo>
                  <a:pt x="0" y="1941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4815620" y="5591979"/>
            <a:ext cx="2987539" cy="892527"/>
          </a:xfrm>
          <a:custGeom>
            <a:avLst/>
            <a:gdLst/>
            <a:ahLst/>
            <a:cxnLst/>
            <a:rect l="l" t="t" r="r" b="b"/>
            <a:pathLst>
              <a:path w="2987539" h="892527">
                <a:moveTo>
                  <a:pt x="0" y="0"/>
                </a:moveTo>
                <a:lnTo>
                  <a:pt x="2987539" y="0"/>
                </a:lnTo>
                <a:lnTo>
                  <a:pt x="2987539" y="892527"/>
                </a:lnTo>
                <a:lnTo>
                  <a:pt x="0" y="892527"/>
                </a:lnTo>
                <a:lnTo>
                  <a:pt x="0" y="0"/>
                </a:lnTo>
                <a:close/>
              </a:path>
            </a:pathLst>
          </a:custGeom>
          <a:blipFill>
            <a:blip r:embed="rId11"/>
            <a:stretch>
              <a:fillRect/>
            </a:stretch>
          </a:blipFill>
        </p:spPr>
        <p:txBody>
          <a:bodyPr/>
          <a:lstStyle/>
          <a:p>
            <a:endParaRPr lang="en-US"/>
          </a:p>
        </p:txBody>
      </p:sp>
      <p:sp>
        <p:nvSpPr>
          <p:cNvPr id="11" name="TextBox 11"/>
          <p:cNvSpPr txBox="1"/>
          <p:nvPr/>
        </p:nvSpPr>
        <p:spPr>
          <a:xfrm>
            <a:off x="5060837" y="5705575"/>
            <a:ext cx="2497104" cy="537845"/>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Fira Code Bold"/>
              </a:rPr>
              <a:t>Click me</a:t>
            </a:r>
          </a:p>
        </p:txBody>
      </p:sp>
      <p:sp>
        <p:nvSpPr>
          <p:cNvPr id="12" name="Freeform 12"/>
          <p:cNvSpPr/>
          <p:nvPr/>
        </p:nvSpPr>
        <p:spPr>
          <a:xfrm>
            <a:off x="11602281" y="1366333"/>
            <a:ext cx="3949779" cy="1719266"/>
          </a:xfrm>
          <a:custGeom>
            <a:avLst/>
            <a:gdLst/>
            <a:ahLst/>
            <a:cxnLst/>
            <a:rect l="l" t="t" r="r" b="b"/>
            <a:pathLst>
              <a:path w="3949779" h="1719266">
                <a:moveTo>
                  <a:pt x="0" y="0"/>
                </a:moveTo>
                <a:lnTo>
                  <a:pt x="3949778" y="0"/>
                </a:lnTo>
                <a:lnTo>
                  <a:pt x="3949778" y="1719266"/>
                </a:lnTo>
                <a:lnTo>
                  <a:pt x="0" y="1719266"/>
                </a:lnTo>
                <a:lnTo>
                  <a:pt x="0" y="0"/>
                </a:lnTo>
                <a:close/>
              </a:path>
            </a:pathLst>
          </a:custGeom>
          <a:blipFill>
            <a:blip r:embed="rId12">
              <a:extLst>
                <a:ext uri="{96DAC541-7B7A-43D3-8B79-37D633B846F1}">
                  <asvg:svgBlip xmlns:asvg="http://schemas.microsoft.com/office/drawing/2016/SVG/main" r:embed="rId13"/>
                </a:ext>
              </a:extLst>
            </a:blip>
            <a:stretch>
              <a:fillRect l="-2732" r="-2732"/>
            </a:stretch>
          </a:blipFill>
        </p:spPr>
        <p:txBody>
          <a:bodyPr/>
          <a:lstStyle/>
          <a:p>
            <a:endParaRPr lang="en-US"/>
          </a:p>
        </p:txBody>
      </p:sp>
      <p:sp>
        <p:nvSpPr>
          <p:cNvPr id="13" name="TextBox 13"/>
          <p:cNvSpPr txBox="1"/>
          <p:nvPr/>
        </p:nvSpPr>
        <p:spPr>
          <a:xfrm>
            <a:off x="11942305" y="1585121"/>
            <a:ext cx="3269730" cy="1128395"/>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Poppins Bold"/>
              </a:rPr>
              <a:t>Làm việc với CSDL</a:t>
            </a:r>
          </a:p>
        </p:txBody>
      </p:sp>
      <p:sp>
        <p:nvSpPr>
          <p:cNvPr id="14" name="Freeform 14"/>
          <p:cNvSpPr/>
          <p:nvPr/>
        </p:nvSpPr>
        <p:spPr>
          <a:xfrm>
            <a:off x="11487316" y="551609"/>
            <a:ext cx="753258" cy="1282141"/>
          </a:xfrm>
          <a:custGeom>
            <a:avLst/>
            <a:gdLst/>
            <a:ahLst/>
            <a:cxnLst/>
            <a:rect l="l" t="t" r="r" b="b"/>
            <a:pathLst>
              <a:path w="753258" h="1282141">
                <a:moveTo>
                  <a:pt x="0" y="0"/>
                </a:moveTo>
                <a:lnTo>
                  <a:pt x="753259" y="0"/>
                </a:lnTo>
                <a:lnTo>
                  <a:pt x="753259" y="1282141"/>
                </a:lnTo>
                <a:lnTo>
                  <a:pt x="0" y="1282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14850080" y="610988"/>
            <a:ext cx="2095165" cy="2320480"/>
          </a:xfrm>
          <a:custGeom>
            <a:avLst/>
            <a:gdLst/>
            <a:ahLst/>
            <a:cxnLst/>
            <a:rect l="l" t="t" r="r" b="b"/>
            <a:pathLst>
              <a:path w="2095165" h="2320480">
                <a:moveTo>
                  <a:pt x="0" y="0"/>
                </a:moveTo>
                <a:lnTo>
                  <a:pt x="2095166" y="0"/>
                </a:lnTo>
                <a:lnTo>
                  <a:pt x="2095166" y="2320480"/>
                </a:lnTo>
                <a:lnTo>
                  <a:pt x="0" y="23204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p:cNvSpPr/>
          <p:nvPr/>
        </p:nvSpPr>
        <p:spPr>
          <a:xfrm>
            <a:off x="13077638" y="4856374"/>
            <a:ext cx="5210362" cy="1719266"/>
          </a:xfrm>
          <a:custGeom>
            <a:avLst/>
            <a:gdLst/>
            <a:ahLst/>
            <a:cxnLst/>
            <a:rect l="l" t="t" r="r" b="b"/>
            <a:pathLst>
              <a:path w="5210362" h="1719266">
                <a:moveTo>
                  <a:pt x="0" y="0"/>
                </a:moveTo>
                <a:lnTo>
                  <a:pt x="5210362" y="0"/>
                </a:lnTo>
                <a:lnTo>
                  <a:pt x="5210362" y="1719266"/>
                </a:lnTo>
                <a:lnTo>
                  <a:pt x="0" y="1719266"/>
                </a:lnTo>
                <a:lnTo>
                  <a:pt x="0" y="0"/>
                </a:lnTo>
                <a:close/>
              </a:path>
            </a:pathLst>
          </a:custGeom>
          <a:blipFill>
            <a:blip r:embed="rId16">
              <a:extLst>
                <a:ext uri="{96DAC541-7B7A-43D3-8B79-37D633B846F1}">
                  <asvg:svgBlip xmlns:asvg="http://schemas.microsoft.com/office/drawing/2016/SVG/main" r:embed="rId17"/>
                </a:ext>
              </a:extLst>
            </a:blip>
            <a:stretch>
              <a:fillRect t="-12540" b="-12540"/>
            </a:stretch>
          </a:blipFill>
        </p:spPr>
        <p:txBody>
          <a:bodyPr/>
          <a:lstStyle/>
          <a:p>
            <a:endParaRPr lang="en-US"/>
          </a:p>
        </p:txBody>
      </p:sp>
      <p:sp>
        <p:nvSpPr>
          <p:cNvPr id="17" name="TextBox 17"/>
          <p:cNvSpPr txBox="1"/>
          <p:nvPr/>
        </p:nvSpPr>
        <p:spPr>
          <a:xfrm>
            <a:off x="13526182" y="5075162"/>
            <a:ext cx="4313274" cy="1128395"/>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Poppins Bold"/>
              </a:rPr>
              <a:t>Broadcast Receivers &amp; Service</a:t>
            </a:r>
          </a:p>
        </p:txBody>
      </p:sp>
      <p:sp>
        <p:nvSpPr>
          <p:cNvPr id="18" name="Freeform 18"/>
          <p:cNvSpPr/>
          <p:nvPr/>
        </p:nvSpPr>
        <p:spPr>
          <a:xfrm>
            <a:off x="13220730" y="3734344"/>
            <a:ext cx="842708" cy="1434396"/>
          </a:xfrm>
          <a:custGeom>
            <a:avLst/>
            <a:gdLst/>
            <a:ahLst/>
            <a:cxnLst/>
            <a:rect l="l" t="t" r="r" b="b"/>
            <a:pathLst>
              <a:path w="842708" h="1434396">
                <a:moveTo>
                  <a:pt x="0" y="0"/>
                </a:moveTo>
                <a:lnTo>
                  <a:pt x="842708" y="0"/>
                </a:lnTo>
                <a:lnTo>
                  <a:pt x="842708" y="1434397"/>
                </a:lnTo>
                <a:lnTo>
                  <a:pt x="0" y="14343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10125154" y="7539034"/>
            <a:ext cx="2899533" cy="1719266"/>
          </a:xfrm>
          <a:custGeom>
            <a:avLst/>
            <a:gdLst/>
            <a:ahLst/>
            <a:cxnLst/>
            <a:rect l="l" t="t" r="r" b="b"/>
            <a:pathLst>
              <a:path w="2899533" h="1719266">
                <a:moveTo>
                  <a:pt x="0" y="0"/>
                </a:moveTo>
                <a:lnTo>
                  <a:pt x="2899533" y="0"/>
                </a:lnTo>
                <a:lnTo>
                  <a:pt x="2899533" y="1719266"/>
                </a:lnTo>
                <a:lnTo>
                  <a:pt x="0" y="1719266"/>
                </a:lnTo>
                <a:lnTo>
                  <a:pt x="0" y="0"/>
                </a:lnTo>
                <a:close/>
              </a:path>
            </a:pathLst>
          </a:custGeom>
          <a:blipFill>
            <a:blip r:embed="rId18">
              <a:extLst>
                <a:ext uri="{96DAC541-7B7A-43D3-8B79-37D633B846F1}">
                  <asvg:svgBlip xmlns:asvg="http://schemas.microsoft.com/office/drawing/2016/SVG/main" r:embed="rId19"/>
                </a:ext>
              </a:extLst>
            </a:blip>
            <a:stretch>
              <a:fillRect l="-21832" r="-21832"/>
            </a:stretch>
          </a:blipFill>
        </p:spPr>
        <p:txBody>
          <a:bodyPr/>
          <a:lstStyle/>
          <a:p>
            <a:endParaRPr lang="en-US"/>
          </a:p>
        </p:txBody>
      </p:sp>
      <p:sp>
        <p:nvSpPr>
          <p:cNvPr id="20" name="TextBox 20"/>
          <p:cNvSpPr txBox="1"/>
          <p:nvPr/>
        </p:nvSpPr>
        <p:spPr>
          <a:xfrm>
            <a:off x="10374766" y="7757822"/>
            <a:ext cx="2400309" cy="1128395"/>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Poppins Bold"/>
              </a:rPr>
              <a:t>View &amp; ViewGroup</a:t>
            </a:r>
          </a:p>
        </p:txBody>
      </p:sp>
      <p:sp>
        <p:nvSpPr>
          <p:cNvPr id="21" name="Freeform 21"/>
          <p:cNvSpPr/>
          <p:nvPr/>
        </p:nvSpPr>
        <p:spPr>
          <a:xfrm>
            <a:off x="9779622" y="6478135"/>
            <a:ext cx="948115" cy="1613813"/>
          </a:xfrm>
          <a:custGeom>
            <a:avLst/>
            <a:gdLst/>
            <a:ahLst/>
            <a:cxnLst/>
            <a:rect l="l" t="t" r="r" b="b"/>
            <a:pathLst>
              <a:path w="948115" h="1613813">
                <a:moveTo>
                  <a:pt x="0" y="0"/>
                </a:moveTo>
                <a:lnTo>
                  <a:pt x="948115" y="0"/>
                </a:lnTo>
                <a:lnTo>
                  <a:pt x="948115" y="1613813"/>
                </a:lnTo>
                <a:lnTo>
                  <a:pt x="0" y="16138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2" name="Group 22"/>
          <p:cNvGrpSpPr/>
          <p:nvPr/>
        </p:nvGrpSpPr>
        <p:grpSpPr>
          <a:xfrm>
            <a:off x="6777958" y="911595"/>
            <a:ext cx="3949779" cy="1719266"/>
            <a:chOff x="0" y="0"/>
            <a:chExt cx="5266372" cy="2292355"/>
          </a:xfrm>
        </p:grpSpPr>
        <p:sp>
          <p:nvSpPr>
            <p:cNvPr id="23" name="Freeform 23"/>
            <p:cNvSpPr/>
            <p:nvPr/>
          </p:nvSpPr>
          <p:spPr>
            <a:xfrm>
              <a:off x="0" y="0"/>
              <a:ext cx="5266372" cy="2292355"/>
            </a:xfrm>
            <a:custGeom>
              <a:avLst/>
              <a:gdLst/>
              <a:ahLst/>
              <a:cxnLst/>
              <a:rect l="l" t="t" r="r" b="b"/>
              <a:pathLst>
                <a:path w="5266372" h="2292355">
                  <a:moveTo>
                    <a:pt x="0" y="0"/>
                  </a:moveTo>
                  <a:lnTo>
                    <a:pt x="5266372" y="0"/>
                  </a:lnTo>
                  <a:lnTo>
                    <a:pt x="5266372" y="2292355"/>
                  </a:lnTo>
                  <a:lnTo>
                    <a:pt x="0" y="2292355"/>
                  </a:lnTo>
                  <a:lnTo>
                    <a:pt x="0" y="0"/>
                  </a:lnTo>
                  <a:close/>
                </a:path>
              </a:pathLst>
            </a:custGeom>
            <a:blipFill>
              <a:blip r:embed="rId20">
                <a:extLst>
                  <a:ext uri="{96DAC541-7B7A-43D3-8B79-37D633B846F1}">
                    <asvg:svgBlip xmlns:asvg="http://schemas.microsoft.com/office/drawing/2016/SVG/main" r:embed="rId21"/>
                  </a:ext>
                </a:extLst>
              </a:blip>
              <a:stretch>
                <a:fillRect l="-2732" r="-2732"/>
              </a:stretch>
            </a:blipFill>
          </p:spPr>
          <p:txBody>
            <a:bodyPr/>
            <a:lstStyle/>
            <a:p>
              <a:endParaRPr lang="en-US"/>
            </a:p>
          </p:txBody>
        </p:sp>
        <p:sp>
          <p:nvSpPr>
            <p:cNvPr id="24" name="TextBox 24"/>
            <p:cNvSpPr txBox="1"/>
            <p:nvPr/>
          </p:nvSpPr>
          <p:spPr>
            <a:xfrm>
              <a:off x="453366" y="320292"/>
              <a:ext cx="4359640" cy="1475952"/>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Poppins Bold"/>
                </a:rPr>
                <a:t>Thread &amp; Asynctask</a:t>
              </a:r>
            </a:p>
          </p:txBody>
        </p:sp>
      </p:grpSp>
      <p:sp>
        <p:nvSpPr>
          <p:cNvPr id="25" name="Freeform 25"/>
          <p:cNvSpPr/>
          <p:nvPr/>
        </p:nvSpPr>
        <p:spPr>
          <a:xfrm>
            <a:off x="8192265" y="74517"/>
            <a:ext cx="560582" cy="954183"/>
          </a:xfrm>
          <a:custGeom>
            <a:avLst/>
            <a:gdLst/>
            <a:ahLst/>
            <a:cxnLst/>
            <a:rect l="l" t="t" r="r" b="b"/>
            <a:pathLst>
              <a:path w="560582" h="954183">
                <a:moveTo>
                  <a:pt x="0" y="0"/>
                </a:moveTo>
                <a:lnTo>
                  <a:pt x="560582" y="0"/>
                </a:lnTo>
                <a:lnTo>
                  <a:pt x="560582" y="954183"/>
                </a:lnTo>
                <a:lnTo>
                  <a:pt x="0" y="954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6" name="Group 26"/>
          <p:cNvGrpSpPr/>
          <p:nvPr/>
        </p:nvGrpSpPr>
        <p:grpSpPr>
          <a:xfrm>
            <a:off x="3691822" y="845394"/>
            <a:ext cx="2617568" cy="925834"/>
            <a:chOff x="0" y="0"/>
            <a:chExt cx="3490090" cy="1234446"/>
          </a:xfrm>
        </p:grpSpPr>
        <p:sp>
          <p:nvSpPr>
            <p:cNvPr id="27" name="AutoShape 27"/>
            <p:cNvSpPr/>
            <p:nvPr/>
          </p:nvSpPr>
          <p:spPr>
            <a:xfrm>
              <a:off x="0" y="584286"/>
              <a:ext cx="3490090" cy="0"/>
            </a:xfrm>
            <a:prstGeom prst="line">
              <a:avLst/>
            </a:prstGeom>
            <a:ln w="88900" cap="flat">
              <a:solidFill>
                <a:srgbClr val="000000"/>
              </a:solidFill>
              <a:prstDash val="solid"/>
              <a:headEnd type="none" w="sm" len="sm"/>
              <a:tailEnd type="arrow" w="med" len="sm"/>
            </a:ln>
          </p:spPr>
          <p:txBody>
            <a:bodyPr/>
            <a:lstStyle/>
            <a:p>
              <a:endParaRPr lang="en-US"/>
            </a:p>
          </p:txBody>
        </p:sp>
        <p:sp>
          <p:nvSpPr>
            <p:cNvPr id="28" name="AutoShape 28"/>
            <p:cNvSpPr/>
            <p:nvPr/>
          </p:nvSpPr>
          <p:spPr>
            <a:xfrm flipV="1">
              <a:off x="997666" y="1145555"/>
              <a:ext cx="2165468" cy="44450"/>
            </a:xfrm>
            <a:prstGeom prst="line">
              <a:avLst/>
            </a:prstGeom>
            <a:ln w="88900" cap="flat">
              <a:solidFill>
                <a:srgbClr val="000000"/>
              </a:solidFill>
              <a:prstDash val="solid"/>
              <a:headEnd type="none" w="sm" len="sm"/>
              <a:tailEnd type="arrow" w="med" len="sm"/>
            </a:ln>
          </p:spPr>
          <p:txBody>
            <a:bodyPr/>
            <a:lstStyle/>
            <a:p>
              <a:endParaRPr lang="en-US"/>
            </a:p>
          </p:txBody>
        </p:sp>
        <p:sp>
          <p:nvSpPr>
            <p:cNvPr id="29" name="AutoShape 29"/>
            <p:cNvSpPr/>
            <p:nvPr/>
          </p:nvSpPr>
          <p:spPr>
            <a:xfrm flipV="1">
              <a:off x="997666" y="44425"/>
              <a:ext cx="1315047" cy="44450"/>
            </a:xfrm>
            <a:prstGeom prst="line">
              <a:avLst/>
            </a:prstGeom>
            <a:ln w="88900" cap="flat">
              <a:solidFill>
                <a:srgbClr val="000000"/>
              </a:solidFill>
              <a:prstDash val="solid"/>
              <a:headEnd type="none" w="sm" len="sm"/>
              <a:tailEnd type="arrow" w="med" len="sm"/>
            </a:ln>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6714" y="324853"/>
            <a:ext cx="2126412" cy="1856357"/>
          </a:xfrm>
          <a:custGeom>
            <a:avLst/>
            <a:gdLst/>
            <a:ahLst/>
            <a:cxnLst/>
            <a:rect l="l" t="t" r="r" b="b"/>
            <a:pathLst>
              <a:path w="2126412" h="1856357">
                <a:moveTo>
                  <a:pt x="0" y="0"/>
                </a:moveTo>
                <a:lnTo>
                  <a:pt x="2126412" y="0"/>
                </a:lnTo>
                <a:lnTo>
                  <a:pt x="2126412" y="1856357"/>
                </a:lnTo>
                <a:lnTo>
                  <a:pt x="0" y="1856357"/>
                </a:lnTo>
                <a:lnTo>
                  <a:pt x="0" y="0"/>
                </a:lnTo>
                <a:close/>
              </a:path>
            </a:pathLst>
          </a:custGeom>
          <a:blipFill>
            <a:blip r:embed="rId2"/>
            <a:stretch>
              <a:fillRect/>
            </a:stretch>
          </a:blipFill>
        </p:spPr>
        <p:txBody>
          <a:bodyPr/>
          <a:lstStyle/>
          <a:p>
            <a:endParaRPr lang="en-US"/>
          </a:p>
        </p:txBody>
      </p:sp>
      <p:sp>
        <p:nvSpPr>
          <p:cNvPr id="3" name="Freeform 3"/>
          <p:cNvSpPr/>
          <p:nvPr/>
        </p:nvSpPr>
        <p:spPr>
          <a:xfrm>
            <a:off x="5380085" y="2332749"/>
            <a:ext cx="3098179" cy="2320644"/>
          </a:xfrm>
          <a:custGeom>
            <a:avLst/>
            <a:gdLst/>
            <a:ahLst/>
            <a:cxnLst/>
            <a:rect l="l" t="t" r="r" b="b"/>
            <a:pathLst>
              <a:path w="3098179" h="2320644">
                <a:moveTo>
                  <a:pt x="0" y="0"/>
                </a:moveTo>
                <a:lnTo>
                  <a:pt x="3098179" y="0"/>
                </a:lnTo>
                <a:lnTo>
                  <a:pt x="3098179" y="2320644"/>
                </a:lnTo>
                <a:lnTo>
                  <a:pt x="0" y="2320644"/>
                </a:lnTo>
                <a:lnTo>
                  <a:pt x="0" y="0"/>
                </a:lnTo>
                <a:close/>
              </a:path>
            </a:pathLst>
          </a:custGeom>
          <a:blipFill>
            <a:blip r:embed="rId3"/>
            <a:stretch>
              <a:fillRect/>
            </a:stretch>
          </a:blipFill>
        </p:spPr>
        <p:txBody>
          <a:bodyPr/>
          <a:lstStyle/>
          <a:p>
            <a:endParaRPr lang="en-US"/>
          </a:p>
        </p:txBody>
      </p:sp>
      <p:sp>
        <p:nvSpPr>
          <p:cNvPr id="4" name="Freeform 4"/>
          <p:cNvSpPr/>
          <p:nvPr/>
        </p:nvSpPr>
        <p:spPr>
          <a:xfrm>
            <a:off x="11809418" y="1631950"/>
            <a:ext cx="5689757" cy="8378414"/>
          </a:xfrm>
          <a:custGeom>
            <a:avLst/>
            <a:gdLst/>
            <a:ahLst/>
            <a:cxnLst/>
            <a:rect l="l" t="t" r="r" b="b"/>
            <a:pathLst>
              <a:path w="5689757" h="8378414">
                <a:moveTo>
                  <a:pt x="0" y="0"/>
                </a:moveTo>
                <a:lnTo>
                  <a:pt x="5689757" y="0"/>
                </a:lnTo>
                <a:lnTo>
                  <a:pt x="5689757" y="8378414"/>
                </a:lnTo>
                <a:lnTo>
                  <a:pt x="0" y="8378414"/>
                </a:lnTo>
                <a:lnTo>
                  <a:pt x="0" y="0"/>
                </a:lnTo>
                <a:close/>
              </a:path>
            </a:pathLst>
          </a:custGeom>
          <a:blipFill>
            <a:blip r:embed="rId4"/>
            <a:stretch>
              <a:fillRect/>
            </a:stretch>
          </a:blipFill>
        </p:spPr>
        <p:txBody>
          <a:bodyPr/>
          <a:lstStyle/>
          <a:p>
            <a:endParaRPr lang="en-US"/>
          </a:p>
        </p:txBody>
      </p:sp>
      <p:sp>
        <p:nvSpPr>
          <p:cNvPr id="5" name="Freeform 5"/>
          <p:cNvSpPr/>
          <p:nvPr/>
        </p:nvSpPr>
        <p:spPr>
          <a:xfrm>
            <a:off x="-491256" y="4653393"/>
            <a:ext cx="12560391" cy="6574580"/>
          </a:xfrm>
          <a:custGeom>
            <a:avLst/>
            <a:gdLst/>
            <a:ahLst/>
            <a:cxnLst/>
            <a:rect l="l" t="t" r="r" b="b"/>
            <a:pathLst>
              <a:path w="12560391" h="6574580">
                <a:moveTo>
                  <a:pt x="0" y="0"/>
                </a:moveTo>
                <a:lnTo>
                  <a:pt x="12560392" y="0"/>
                </a:lnTo>
                <a:lnTo>
                  <a:pt x="12560392" y="6574580"/>
                </a:lnTo>
                <a:lnTo>
                  <a:pt x="0" y="6574580"/>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3099616" y="952500"/>
            <a:ext cx="5378648"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Open Sans Bold"/>
              </a:rPr>
              <a:t>Giới thiệu về Android</a:t>
            </a:r>
          </a:p>
        </p:txBody>
      </p:sp>
      <p:sp>
        <p:nvSpPr>
          <p:cNvPr id="7" name="TextBox 7"/>
          <p:cNvSpPr txBox="1"/>
          <p:nvPr/>
        </p:nvSpPr>
        <p:spPr>
          <a:xfrm>
            <a:off x="536714" y="3195573"/>
            <a:ext cx="4204990" cy="537845"/>
          </a:xfrm>
          <a:prstGeom prst="rect">
            <a:avLst/>
          </a:prstGeom>
        </p:spPr>
        <p:txBody>
          <a:bodyPr lIns="0" tIns="0" rIns="0" bIns="0" rtlCol="0" anchor="t">
            <a:spAutoFit/>
          </a:bodyPr>
          <a:lstStyle/>
          <a:p>
            <a:pPr marL="690881" lvl="1" indent="-345440" algn="ctr">
              <a:lnSpc>
                <a:spcPts val="4480"/>
              </a:lnSpc>
              <a:buFont typeface="Arial"/>
              <a:buChar char="•"/>
            </a:pPr>
            <a:r>
              <a:rPr lang="en-US" sz="3200">
                <a:solidFill>
                  <a:srgbClr val="000000"/>
                </a:solidFill>
                <a:latin typeface="Canva Sans Bold"/>
              </a:rPr>
              <a:t>Lịch sử phát triển</a:t>
            </a:r>
          </a:p>
        </p:txBody>
      </p:sp>
      <p:sp>
        <p:nvSpPr>
          <p:cNvPr id="8" name="TextBox 8"/>
          <p:cNvSpPr txBox="1"/>
          <p:nvPr/>
        </p:nvSpPr>
        <p:spPr>
          <a:xfrm>
            <a:off x="11313262" y="955534"/>
            <a:ext cx="5143798" cy="537845"/>
          </a:xfrm>
          <a:prstGeom prst="rect">
            <a:avLst/>
          </a:prstGeom>
        </p:spPr>
        <p:txBody>
          <a:bodyPr lIns="0" tIns="0" rIns="0" bIns="0" rtlCol="0" anchor="t">
            <a:spAutoFit/>
          </a:bodyPr>
          <a:lstStyle/>
          <a:p>
            <a:pPr marL="690881" lvl="1" indent="-345440" algn="ctr">
              <a:lnSpc>
                <a:spcPts val="4480"/>
              </a:lnSpc>
              <a:buFont typeface="Arial"/>
              <a:buChar char="•"/>
            </a:pPr>
            <a:r>
              <a:rPr lang="en-US" sz="3200">
                <a:solidFill>
                  <a:srgbClr val="000000"/>
                </a:solidFill>
                <a:latin typeface="Canva Sans Bold"/>
              </a:rPr>
              <a:t>Kiến trúc hệ điều hành</a:t>
            </a:r>
          </a:p>
        </p:txBody>
      </p:sp>
      <p:sp>
        <p:nvSpPr>
          <p:cNvPr id="9" name="TextBox 9"/>
          <p:cNvSpPr txBox="1"/>
          <p:nvPr/>
        </p:nvSpPr>
        <p:spPr>
          <a:xfrm>
            <a:off x="536714" y="5086350"/>
            <a:ext cx="4891236" cy="537845"/>
          </a:xfrm>
          <a:prstGeom prst="rect">
            <a:avLst/>
          </a:prstGeom>
        </p:spPr>
        <p:txBody>
          <a:bodyPr lIns="0" tIns="0" rIns="0" bIns="0" rtlCol="0" anchor="t">
            <a:spAutoFit/>
          </a:bodyPr>
          <a:lstStyle/>
          <a:p>
            <a:pPr marL="690881" lvl="1" indent="-345440" algn="ctr">
              <a:lnSpc>
                <a:spcPts val="4480"/>
              </a:lnSpc>
              <a:buFont typeface="Arial"/>
              <a:buChar char="•"/>
            </a:pPr>
            <a:r>
              <a:rPr lang="en-US" sz="3200">
                <a:solidFill>
                  <a:srgbClr val="000000"/>
                </a:solidFill>
                <a:latin typeface="Canva Sans Bold"/>
              </a:rPr>
              <a:t>Các phiên bản ra mắt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6714" y="324853"/>
            <a:ext cx="2126412" cy="1856357"/>
          </a:xfrm>
          <a:custGeom>
            <a:avLst/>
            <a:gdLst/>
            <a:ahLst/>
            <a:cxnLst/>
            <a:rect l="l" t="t" r="r" b="b"/>
            <a:pathLst>
              <a:path w="2126412" h="1856357">
                <a:moveTo>
                  <a:pt x="0" y="0"/>
                </a:moveTo>
                <a:lnTo>
                  <a:pt x="2126412" y="0"/>
                </a:lnTo>
                <a:lnTo>
                  <a:pt x="2126412" y="1856357"/>
                </a:lnTo>
                <a:lnTo>
                  <a:pt x="0" y="1856357"/>
                </a:lnTo>
                <a:lnTo>
                  <a:pt x="0" y="0"/>
                </a:lnTo>
                <a:close/>
              </a:path>
            </a:pathLst>
          </a:custGeom>
          <a:blipFill>
            <a:blip r:embed="rId2"/>
            <a:stretch>
              <a:fillRect/>
            </a:stretch>
          </a:blipFill>
        </p:spPr>
        <p:txBody>
          <a:bodyPr/>
          <a:lstStyle/>
          <a:p>
            <a:endParaRPr lang="en-US"/>
          </a:p>
        </p:txBody>
      </p:sp>
      <p:sp>
        <p:nvSpPr>
          <p:cNvPr id="3" name="Freeform 3"/>
          <p:cNvSpPr/>
          <p:nvPr/>
        </p:nvSpPr>
        <p:spPr>
          <a:xfrm>
            <a:off x="7937875" y="162426"/>
            <a:ext cx="7708268" cy="9962147"/>
          </a:xfrm>
          <a:custGeom>
            <a:avLst/>
            <a:gdLst/>
            <a:ahLst/>
            <a:cxnLst/>
            <a:rect l="l" t="t" r="r" b="b"/>
            <a:pathLst>
              <a:path w="7708268" h="9962147">
                <a:moveTo>
                  <a:pt x="0" y="0"/>
                </a:moveTo>
                <a:lnTo>
                  <a:pt x="7708267" y="0"/>
                </a:lnTo>
                <a:lnTo>
                  <a:pt x="7708267" y="9962148"/>
                </a:lnTo>
                <a:lnTo>
                  <a:pt x="0" y="996214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893977" y="4765675"/>
            <a:ext cx="4277916"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Open Sans Bold"/>
              </a:rPr>
              <a:t>Activity Lifecycle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2520" y="8170510"/>
            <a:ext cx="2126412" cy="1856357"/>
          </a:xfrm>
          <a:custGeom>
            <a:avLst/>
            <a:gdLst/>
            <a:ahLst/>
            <a:cxnLst/>
            <a:rect l="l" t="t" r="r" b="b"/>
            <a:pathLst>
              <a:path w="2126412" h="1856357">
                <a:moveTo>
                  <a:pt x="0" y="0"/>
                </a:moveTo>
                <a:lnTo>
                  <a:pt x="2126412" y="0"/>
                </a:lnTo>
                <a:lnTo>
                  <a:pt x="2126412" y="1856357"/>
                </a:lnTo>
                <a:lnTo>
                  <a:pt x="0" y="1856357"/>
                </a:lnTo>
                <a:lnTo>
                  <a:pt x="0" y="0"/>
                </a:lnTo>
                <a:close/>
              </a:path>
            </a:pathLst>
          </a:custGeom>
          <a:blipFill>
            <a:blip r:embed="rId2"/>
            <a:stretch>
              <a:fillRect/>
            </a:stretch>
          </a:blipFill>
        </p:spPr>
        <p:txBody>
          <a:bodyPr/>
          <a:lstStyle/>
          <a:p>
            <a:endParaRPr lang="en-US"/>
          </a:p>
        </p:txBody>
      </p:sp>
      <p:sp>
        <p:nvSpPr>
          <p:cNvPr id="3" name="Freeform 3"/>
          <p:cNvSpPr/>
          <p:nvPr/>
        </p:nvSpPr>
        <p:spPr>
          <a:xfrm>
            <a:off x="3309425" y="3893674"/>
            <a:ext cx="11669150" cy="5964617"/>
          </a:xfrm>
          <a:custGeom>
            <a:avLst/>
            <a:gdLst/>
            <a:ahLst/>
            <a:cxnLst/>
            <a:rect l="l" t="t" r="r" b="b"/>
            <a:pathLst>
              <a:path w="11669150" h="5964617">
                <a:moveTo>
                  <a:pt x="0" y="0"/>
                </a:moveTo>
                <a:lnTo>
                  <a:pt x="11669150" y="0"/>
                </a:lnTo>
                <a:lnTo>
                  <a:pt x="11669150" y="5964618"/>
                </a:lnTo>
                <a:lnTo>
                  <a:pt x="0" y="596461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52520" y="346780"/>
            <a:ext cx="4653409"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Open Sans Bold"/>
              </a:rPr>
              <a:t>View &amp; ViewGroup</a:t>
            </a:r>
          </a:p>
        </p:txBody>
      </p:sp>
      <p:sp>
        <p:nvSpPr>
          <p:cNvPr id="5" name="TextBox 5"/>
          <p:cNvSpPr txBox="1"/>
          <p:nvPr/>
        </p:nvSpPr>
        <p:spPr>
          <a:xfrm>
            <a:off x="1028700" y="1273880"/>
            <a:ext cx="14079286" cy="109982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Canva Sans Bold"/>
              </a:rPr>
              <a:t>View: </a:t>
            </a:r>
            <a:r>
              <a:rPr lang="en-US" sz="3200">
                <a:solidFill>
                  <a:srgbClr val="000000"/>
                </a:solidFill>
                <a:latin typeface="Canva Sans"/>
              </a:rPr>
              <a:t>The base class for all UI widgets (TextView, EditText, Button, ImageView, DatePicker, ... )</a:t>
            </a:r>
            <a:r>
              <a:rPr lang="en-US" sz="3200">
                <a:solidFill>
                  <a:srgbClr val="000000"/>
                </a:solidFill>
                <a:latin typeface="Canva Sans Bold"/>
              </a:rPr>
              <a:t> </a:t>
            </a:r>
          </a:p>
        </p:txBody>
      </p:sp>
      <p:sp>
        <p:nvSpPr>
          <p:cNvPr id="6" name="TextBox 6"/>
          <p:cNvSpPr txBox="1"/>
          <p:nvPr/>
        </p:nvSpPr>
        <p:spPr>
          <a:xfrm>
            <a:off x="1028700" y="2621350"/>
            <a:ext cx="16611024" cy="109982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Canva Sans Bold"/>
              </a:rPr>
              <a:t>ViewGroup: </a:t>
            </a:r>
            <a:r>
              <a:rPr lang="en-US" sz="3200">
                <a:solidFill>
                  <a:srgbClr val="000000"/>
                </a:solidFill>
                <a:latin typeface="Canva Sans"/>
              </a:rPr>
              <a:t>An invisible container that includes Views. It is base class for layouts (LinearLayout, RelativeLayout, ConstraintLayout,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2520" y="8170510"/>
            <a:ext cx="2126412" cy="1856357"/>
          </a:xfrm>
          <a:custGeom>
            <a:avLst/>
            <a:gdLst/>
            <a:ahLst/>
            <a:cxnLst/>
            <a:rect l="l" t="t" r="r" b="b"/>
            <a:pathLst>
              <a:path w="2126412" h="1856357">
                <a:moveTo>
                  <a:pt x="0" y="0"/>
                </a:moveTo>
                <a:lnTo>
                  <a:pt x="2126412" y="0"/>
                </a:lnTo>
                <a:lnTo>
                  <a:pt x="2126412" y="1856357"/>
                </a:lnTo>
                <a:lnTo>
                  <a:pt x="0" y="1856357"/>
                </a:lnTo>
                <a:lnTo>
                  <a:pt x="0" y="0"/>
                </a:lnTo>
                <a:close/>
              </a:path>
            </a:pathLst>
          </a:custGeom>
          <a:blipFill>
            <a:blip r:embed="rId2"/>
            <a:stretch>
              <a:fillRect/>
            </a:stretch>
          </a:blipFill>
        </p:spPr>
        <p:txBody>
          <a:bodyPr/>
          <a:lstStyle/>
          <a:p>
            <a:endParaRPr lang="en-US"/>
          </a:p>
        </p:txBody>
      </p:sp>
      <p:sp>
        <p:nvSpPr>
          <p:cNvPr id="3" name="Freeform 3"/>
          <p:cNvSpPr/>
          <p:nvPr/>
        </p:nvSpPr>
        <p:spPr>
          <a:xfrm>
            <a:off x="0" y="2474255"/>
            <a:ext cx="8898260" cy="5521626"/>
          </a:xfrm>
          <a:custGeom>
            <a:avLst/>
            <a:gdLst/>
            <a:ahLst/>
            <a:cxnLst/>
            <a:rect l="l" t="t" r="r" b="b"/>
            <a:pathLst>
              <a:path w="8898260" h="5521626">
                <a:moveTo>
                  <a:pt x="0" y="0"/>
                </a:moveTo>
                <a:lnTo>
                  <a:pt x="8898260" y="0"/>
                </a:lnTo>
                <a:lnTo>
                  <a:pt x="8898260" y="5521627"/>
                </a:lnTo>
                <a:lnTo>
                  <a:pt x="0" y="5521627"/>
                </a:lnTo>
                <a:lnTo>
                  <a:pt x="0" y="0"/>
                </a:lnTo>
                <a:close/>
              </a:path>
            </a:pathLst>
          </a:custGeom>
          <a:blipFill>
            <a:blip r:embed="rId3"/>
            <a:stretch>
              <a:fillRect/>
            </a:stretch>
          </a:blipFill>
        </p:spPr>
        <p:txBody>
          <a:bodyPr/>
          <a:lstStyle/>
          <a:p>
            <a:endParaRPr lang="en-US"/>
          </a:p>
        </p:txBody>
      </p:sp>
      <p:sp>
        <p:nvSpPr>
          <p:cNvPr id="4" name="Freeform 4"/>
          <p:cNvSpPr/>
          <p:nvPr/>
        </p:nvSpPr>
        <p:spPr>
          <a:xfrm>
            <a:off x="9368471" y="2474255"/>
            <a:ext cx="8690242" cy="7311790"/>
          </a:xfrm>
          <a:custGeom>
            <a:avLst/>
            <a:gdLst/>
            <a:ahLst/>
            <a:cxnLst/>
            <a:rect l="l" t="t" r="r" b="b"/>
            <a:pathLst>
              <a:path w="8690242" h="7311790">
                <a:moveTo>
                  <a:pt x="0" y="0"/>
                </a:moveTo>
                <a:lnTo>
                  <a:pt x="8690242" y="0"/>
                </a:lnTo>
                <a:lnTo>
                  <a:pt x="8690242" y="7311790"/>
                </a:lnTo>
                <a:lnTo>
                  <a:pt x="0" y="731179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52520" y="346780"/>
            <a:ext cx="4653409"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Open Sans Bold"/>
              </a:rPr>
              <a:t>View &amp; ViewGroup</a:t>
            </a:r>
          </a:p>
        </p:txBody>
      </p:sp>
      <p:sp>
        <p:nvSpPr>
          <p:cNvPr id="6" name="TextBox 6"/>
          <p:cNvSpPr txBox="1"/>
          <p:nvPr/>
        </p:nvSpPr>
        <p:spPr>
          <a:xfrm>
            <a:off x="3017329" y="1707014"/>
            <a:ext cx="2863602" cy="537845"/>
          </a:xfrm>
          <a:prstGeom prst="rect">
            <a:avLst/>
          </a:prstGeom>
        </p:spPr>
        <p:txBody>
          <a:bodyPr lIns="0" tIns="0" rIns="0" bIns="0" rtlCol="0" anchor="t">
            <a:spAutoFit/>
          </a:bodyPr>
          <a:lstStyle/>
          <a:p>
            <a:pPr marL="690881" lvl="1" indent="-345440" algn="ctr">
              <a:lnSpc>
                <a:spcPts val="4480"/>
              </a:lnSpc>
              <a:buFont typeface="Arial"/>
              <a:buChar char="•"/>
            </a:pPr>
            <a:r>
              <a:rPr lang="en-US" sz="3200">
                <a:solidFill>
                  <a:srgbClr val="000000"/>
                </a:solidFill>
                <a:latin typeface="Canva Sans Bold"/>
              </a:rPr>
              <a:t>Mối liên hệ</a:t>
            </a:r>
          </a:p>
        </p:txBody>
      </p:sp>
      <p:sp>
        <p:nvSpPr>
          <p:cNvPr id="7" name="TextBox 7"/>
          <p:cNvSpPr txBox="1"/>
          <p:nvPr/>
        </p:nvSpPr>
        <p:spPr>
          <a:xfrm>
            <a:off x="10092678" y="1707014"/>
            <a:ext cx="7241828" cy="537845"/>
          </a:xfrm>
          <a:prstGeom prst="rect">
            <a:avLst/>
          </a:prstGeom>
        </p:spPr>
        <p:txBody>
          <a:bodyPr lIns="0" tIns="0" rIns="0" bIns="0" rtlCol="0" anchor="t">
            <a:spAutoFit/>
          </a:bodyPr>
          <a:lstStyle/>
          <a:p>
            <a:pPr marL="690881" lvl="1" indent="-345440" algn="ctr">
              <a:lnSpc>
                <a:spcPts val="4480"/>
              </a:lnSpc>
              <a:buFont typeface="Arial"/>
              <a:buChar char="•"/>
            </a:pPr>
            <a:r>
              <a:rPr lang="en-US" sz="3200">
                <a:solidFill>
                  <a:srgbClr val="000000"/>
                </a:solidFill>
                <a:latin typeface="Canva Sans Bold"/>
              </a:rPr>
              <a:t>Các Layout cơ bản trong Android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4331" y="425450"/>
            <a:ext cx="2126412" cy="1856357"/>
          </a:xfrm>
          <a:custGeom>
            <a:avLst/>
            <a:gdLst/>
            <a:ahLst/>
            <a:cxnLst/>
            <a:rect l="l" t="t" r="r" b="b"/>
            <a:pathLst>
              <a:path w="2126412" h="1856357">
                <a:moveTo>
                  <a:pt x="0" y="0"/>
                </a:moveTo>
                <a:lnTo>
                  <a:pt x="2126412" y="0"/>
                </a:lnTo>
                <a:lnTo>
                  <a:pt x="2126412" y="1856357"/>
                </a:lnTo>
                <a:lnTo>
                  <a:pt x="0" y="1856357"/>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287537" y="4624371"/>
            <a:ext cx="4633929" cy="4633929"/>
            <a:chOff x="0" y="0"/>
            <a:chExt cx="6178572" cy="6178572"/>
          </a:xfrm>
        </p:grpSpPr>
        <p:grpSp>
          <p:nvGrpSpPr>
            <p:cNvPr id="4" name="Group 4"/>
            <p:cNvGrpSpPr/>
            <p:nvPr/>
          </p:nvGrpSpPr>
          <p:grpSpPr>
            <a:xfrm>
              <a:off x="0" y="0"/>
              <a:ext cx="6178572" cy="617857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7" name="Freeform 7"/>
            <p:cNvSpPr/>
            <p:nvPr/>
          </p:nvSpPr>
          <p:spPr>
            <a:xfrm>
              <a:off x="1363564" y="346086"/>
              <a:ext cx="3451444" cy="5486400"/>
            </a:xfrm>
            <a:custGeom>
              <a:avLst/>
              <a:gdLst/>
              <a:ahLst/>
              <a:cxnLst/>
              <a:rect l="l" t="t" r="r" b="b"/>
              <a:pathLst>
                <a:path w="3451444" h="5486400">
                  <a:moveTo>
                    <a:pt x="0" y="0"/>
                  </a:moveTo>
                  <a:lnTo>
                    <a:pt x="3451444" y="0"/>
                  </a:lnTo>
                  <a:lnTo>
                    <a:pt x="345144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8" name="TextBox 8"/>
          <p:cNvSpPr txBox="1"/>
          <p:nvPr/>
        </p:nvSpPr>
        <p:spPr>
          <a:xfrm>
            <a:off x="1055812" y="3053001"/>
            <a:ext cx="16203488" cy="109982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Canva Sans Bold"/>
              </a:rPr>
              <a:t>Broadcast Receiver: </a:t>
            </a:r>
            <a:r>
              <a:rPr lang="en-US" sz="3200">
                <a:solidFill>
                  <a:srgbClr val="000000"/>
                </a:solidFill>
                <a:latin typeface="Canva Sans"/>
              </a:rPr>
              <a:t>là một thành phần của Android cho phép các ứng dụng đăng ký để lắng nghe các sự kiện của hệ thống hoặc ứng dụng khác</a:t>
            </a:r>
          </a:p>
        </p:txBody>
      </p:sp>
      <p:sp>
        <p:nvSpPr>
          <p:cNvPr id="9" name="AutoShape 9"/>
          <p:cNvSpPr/>
          <p:nvPr/>
        </p:nvSpPr>
        <p:spPr>
          <a:xfrm flipV="1">
            <a:off x="5921466" y="5143500"/>
            <a:ext cx="3236090" cy="1797836"/>
          </a:xfrm>
          <a:prstGeom prst="line">
            <a:avLst/>
          </a:prstGeom>
          <a:ln w="38100" cap="flat">
            <a:solidFill>
              <a:srgbClr val="000000"/>
            </a:solidFill>
            <a:prstDash val="solid"/>
            <a:headEnd type="none" w="sm" len="sm"/>
            <a:tailEnd type="none" w="sm" len="sm"/>
          </a:ln>
        </p:spPr>
        <p:txBody>
          <a:bodyPr/>
          <a:lstStyle/>
          <a:p>
            <a:endParaRPr lang="en-US"/>
          </a:p>
        </p:txBody>
      </p:sp>
      <p:sp>
        <p:nvSpPr>
          <p:cNvPr id="10" name="AutoShape 10"/>
          <p:cNvSpPr/>
          <p:nvPr/>
        </p:nvSpPr>
        <p:spPr>
          <a:xfrm>
            <a:off x="5921466" y="6941336"/>
            <a:ext cx="3222534" cy="2316964"/>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1" name="Group 11"/>
          <p:cNvGrpSpPr/>
          <p:nvPr/>
        </p:nvGrpSpPr>
        <p:grpSpPr>
          <a:xfrm>
            <a:off x="7756562" y="5249955"/>
            <a:ext cx="1841004" cy="2135537"/>
            <a:chOff x="0" y="0"/>
            <a:chExt cx="2454672" cy="2847383"/>
          </a:xfrm>
        </p:grpSpPr>
        <p:grpSp>
          <p:nvGrpSpPr>
            <p:cNvPr id="12" name="Group 12"/>
            <p:cNvGrpSpPr/>
            <p:nvPr/>
          </p:nvGrpSpPr>
          <p:grpSpPr>
            <a:xfrm>
              <a:off x="142038" y="0"/>
              <a:ext cx="2170596" cy="217059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15" name="Freeform 15"/>
            <p:cNvSpPr/>
            <p:nvPr/>
          </p:nvSpPr>
          <p:spPr>
            <a:xfrm>
              <a:off x="465068" y="338275"/>
              <a:ext cx="1524536" cy="1494046"/>
            </a:xfrm>
            <a:custGeom>
              <a:avLst/>
              <a:gdLst/>
              <a:ahLst/>
              <a:cxnLst/>
              <a:rect l="l" t="t" r="r" b="b"/>
              <a:pathLst>
                <a:path w="1524536" h="1494046">
                  <a:moveTo>
                    <a:pt x="0" y="0"/>
                  </a:moveTo>
                  <a:lnTo>
                    <a:pt x="1524536" y="0"/>
                  </a:lnTo>
                  <a:lnTo>
                    <a:pt x="1524536" y="1494046"/>
                  </a:lnTo>
                  <a:lnTo>
                    <a:pt x="0" y="1494046"/>
                  </a:lnTo>
                  <a:lnTo>
                    <a:pt x="0" y="0"/>
                  </a:lnTo>
                  <a:close/>
                </a:path>
              </a:pathLst>
            </a:custGeom>
            <a:blipFill>
              <a:blip r:embed="rId5"/>
              <a:stretch>
                <a:fillRect/>
              </a:stretch>
            </a:blipFill>
          </p:spPr>
          <p:txBody>
            <a:bodyPr/>
            <a:lstStyle/>
            <a:p>
              <a:endParaRPr lang="en-US"/>
            </a:p>
          </p:txBody>
        </p:sp>
        <p:sp>
          <p:nvSpPr>
            <p:cNvPr id="16" name="TextBox 16"/>
            <p:cNvSpPr txBox="1"/>
            <p:nvPr/>
          </p:nvSpPr>
          <p:spPr>
            <a:xfrm>
              <a:off x="0" y="2344251"/>
              <a:ext cx="2454672" cy="503132"/>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Canva Sans Bold"/>
                </a:rPr>
                <a:t>Cuộc gọi đến</a:t>
              </a:r>
            </a:p>
          </p:txBody>
        </p:sp>
      </p:grpSp>
      <p:grpSp>
        <p:nvGrpSpPr>
          <p:cNvPr id="17" name="Group 17"/>
          <p:cNvGrpSpPr/>
          <p:nvPr/>
        </p:nvGrpSpPr>
        <p:grpSpPr>
          <a:xfrm>
            <a:off x="9597565" y="7352029"/>
            <a:ext cx="1841004" cy="2135537"/>
            <a:chOff x="0" y="0"/>
            <a:chExt cx="2454672" cy="2847383"/>
          </a:xfrm>
        </p:grpSpPr>
        <p:grpSp>
          <p:nvGrpSpPr>
            <p:cNvPr id="18" name="Group 18"/>
            <p:cNvGrpSpPr/>
            <p:nvPr/>
          </p:nvGrpSpPr>
          <p:grpSpPr>
            <a:xfrm>
              <a:off x="142038" y="0"/>
              <a:ext cx="2170596" cy="21705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586"/>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21" name="TextBox 21"/>
            <p:cNvSpPr txBox="1"/>
            <p:nvPr/>
          </p:nvSpPr>
          <p:spPr>
            <a:xfrm>
              <a:off x="0" y="2344251"/>
              <a:ext cx="2454672" cy="503132"/>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Canva Sans Bold"/>
                </a:rPr>
                <a:t>Pin yếu</a:t>
              </a:r>
            </a:p>
          </p:txBody>
        </p:sp>
        <p:sp>
          <p:nvSpPr>
            <p:cNvPr id="22" name="Freeform 22"/>
            <p:cNvSpPr/>
            <p:nvPr/>
          </p:nvSpPr>
          <p:spPr>
            <a:xfrm>
              <a:off x="796288" y="402080"/>
              <a:ext cx="862097" cy="1366436"/>
            </a:xfrm>
            <a:custGeom>
              <a:avLst/>
              <a:gdLst/>
              <a:ahLst/>
              <a:cxnLst/>
              <a:rect l="l" t="t" r="r" b="b"/>
              <a:pathLst>
                <a:path w="862097" h="1366436">
                  <a:moveTo>
                    <a:pt x="0" y="0"/>
                  </a:moveTo>
                  <a:lnTo>
                    <a:pt x="862096" y="0"/>
                  </a:lnTo>
                  <a:lnTo>
                    <a:pt x="862096" y="1366436"/>
                  </a:lnTo>
                  <a:lnTo>
                    <a:pt x="0" y="13664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23" name="Group 23"/>
          <p:cNvGrpSpPr/>
          <p:nvPr/>
        </p:nvGrpSpPr>
        <p:grpSpPr>
          <a:xfrm>
            <a:off x="10071523" y="4624371"/>
            <a:ext cx="2129430" cy="2135537"/>
            <a:chOff x="0" y="0"/>
            <a:chExt cx="2839240" cy="2847383"/>
          </a:xfrm>
        </p:grpSpPr>
        <p:grpSp>
          <p:nvGrpSpPr>
            <p:cNvPr id="24" name="Group 24"/>
            <p:cNvGrpSpPr/>
            <p:nvPr/>
          </p:nvGrpSpPr>
          <p:grpSpPr>
            <a:xfrm>
              <a:off x="142038" y="0"/>
              <a:ext cx="2170596" cy="2170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6CE6"/>
              </a:solidFill>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27" name="TextBox 27"/>
            <p:cNvSpPr txBox="1"/>
            <p:nvPr/>
          </p:nvSpPr>
          <p:spPr>
            <a:xfrm>
              <a:off x="0" y="2344251"/>
              <a:ext cx="2839240" cy="503132"/>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Canva Sans Bold"/>
                </a:rPr>
                <a:t>Tin nhắn đến</a:t>
              </a:r>
            </a:p>
          </p:txBody>
        </p:sp>
        <p:sp>
          <p:nvSpPr>
            <p:cNvPr id="28" name="Freeform 28"/>
            <p:cNvSpPr/>
            <p:nvPr/>
          </p:nvSpPr>
          <p:spPr>
            <a:xfrm>
              <a:off x="549098" y="601206"/>
              <a:ext cx="1356476" cy="968185"/>
            </a:xfrm>
            <a:custGeom>
              <a:avLst/>
              <a:gdLst/>
              <a:ahLst/>
              <a:cxnLst/>
              <a:rect l="l" t="t" r="r" b="b"/>
              <a:pathLst>
                <a:path w="1356476" h="968185">
                  <a:moveTo>
                    <a:pt x="0" y="0"/>
                  </a:moveTo>
                  <a:lnTo>
                    <a:pt x="1356476" y="0"/>
                  </a:lnTo>
                  <a:lnTo>
                    <a:pt x="1356476" y="968185"/>
                  </a:lnTo>
                  <a:lnTo>
                    <a:pt x="0" y="9681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29" name="Group 29"/>
          <p:cNvGrpSpPr/>
          <p:nvPr/>
        </p:nvGrpSpPr>
        <p:grpSpPr>
          <a:xfrm>
            <a:off x="11754148" y="6941336"/>
            <a:ext cx="1841004" cy="2535587"/>
            <a:chOff x="0" y="0"/>
            <a:chExt cx="2454672" cy="3380783"/>
          </a:xfrm>
        </p:grpSpPr>
        <p:grpSp>
          <p:nvGrpSpPr>
            <p:cNvPr id="30" name="Group 30"/>
            <p:cNvGrpSpPr/>
            <p:nvPr/>
          </p:nvGrpSpPr>
          <p:grpSpPr>
            <a:xfrm>
              <a:off x="142038" y="0"/>
              <a:ext cx="2170596" cy="217059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4DA"/>
              </a:solidFill>
            </p:spPr>
            <p:txBody>
              <a:bodyPr/>
              <a:lstStyle/>
              <a:p>
                <a:endParaRPr lang="en-US"/>
              </a:p>
            </p:txBody>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33" name="TextBox 33"/>
            <p:cNvSpPr txBox="1"/>
            <p:nvPr/>
          </p:nvSpPr>
          <p:spPr>
            <a:xfrm>
              <a:off x="0" y="2344251"/>
              <a:ext cx="2454672" cy="1036532"/>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Canva Sans Bold"/>
                </a:rPr>
                <a:t>Có kết nối Bluetooth</a:t>
              </a:r>
            </a:p>
          </p:txBody>
        </p:sp>
        <p:sp>
          <p:nvSpPr>
            <p:cNvPr id="34" name="Freeform 34"/>
            <p:cNvSpPr/>
            <p:nvPr/>
          </p:nvSpPr>
          <p:spPr>
            <a:xfrm>
              <a:off x="716216" y="392894"/>
              <a:ext cx="1022241" cy="1384809"/>
            </a:xfrm>
            <a:custGeom>
              <a:avLst/>
              <a:gdLst/>
              <a:ahLst/>
              <a:cxnLst/>
              <a:rect l="l" t="t" r="r" b="b"/>
              <a:pathLst>
                <a:path w="1022241" h="1384809">
                  <a:moveTo>
                    <a:pt x="0" y="0"/>
                  </a:moveTo>
                  <a:lnTo>
                    <a:pt x="1022240" y="0"/>
                  </a:lnTo>
                  <a:lnTo>
                    <a:pt x="1022240" y="1384808"/>
                  </a:lnTo>
                  <a:lnTo>
                    <a:pt x="0" y="13848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grpSp>
        <p:nvGrpSpPr>
          <p:cNvPr id="35" name="Group 35"/>
          <p:cNvGrpSpPr/>
          <p:nvPr/>
        </p:nvGrpSpPr>
        <p:grpSpPr>
          <a:xfrm>
            <a:off x="12674650" y="4510536"/>
            <a:ext cx="2220218" cy="2073084"/>
            <a:chOff x="0" y="0"/>
            <a:chExt cx="2960291" cy="2764112"/>
          </a:xfrm>
        </p:grpSpPr>
        <p:sp>
          <p:nvSpPr>
            <p:cNvPr id="36" name="Freeform 36"/>
            <p:cNvSpPr/>
            <p:nvPr/>
          </p:nvSpPr>
          <p:spPr>
            <a:xfrm>
              <a:off x="419836" y="0"/>
              <a:ext cx="2120618" cy="2120618"/>
            </a:xfrm>
            <a:custGeom>
              <a:avLst/>
              <a:gdLst/>
              <a:ahLst/>
              <a:cxnLst/>
              <a:rect l="l" t="t" r="r" b="b"/>
              <a:pathLst>
                <a:path w="2120618" h="2120618">
                  <a:moveTo>
                    <a:pt x="0" y="0"/>
                  </a:moveTo>
                  <a:lnTo>
                    <a:pt x="2120618" y="0"/>
                  </a:lnTo>
                  <a:lnTo>
                    <a:pt x="2120618" y="2120618"/>
                  </a:lnTo>
                  <a:lnTo>
                    <a:pt x="0" y="21206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7" name="TextBox 37"/>
            <p:cNvSpPr txBox="1"/>
            <p:nvPr/>
          </p:nvSpPr>
          <p:spPr>
            <a:xfrm>
              <a:off x="0" y="2260981"/>
              <a:ext cx="2960291" cy="503132"/>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Canva Sans Bold"/>
                </a:rPr>
                <a:t>Có kết nối Wi-Fi</a:t>
              </a:r>
            </a:p>
          </p:txBody>
        </p:sp>
      </p:grpSp>
      <p:grpSp>
        <p:nvGrpSpPr>
          <p:cNvPr id="38" name="Group 38"/>
          <p:cNvGrpSpPr/>
          <p:nvPr/>
        </p:nvGrpSpPr>
        <p:grpSpPr>
          <a:xfrm>
            <a:off x="14533937" y="6951979"/>
            <a:ext cx="1841004" cy="2535587"/>
            <a:chOff x="0" y="0"/>
            <a:chExt cx="2454672" cy="3380783"/>
          </a:xfrm>
        </p:grpSpPr>
        <p:grpSp>
          <p:nvGrpSpPr>
            <p:cNvPr id="39" name="Group 39"/>
            <p:cNvGrpSpPr/>
            <p:nvPr/>
          </p:nvGrpSpPr>
          <p:grpSpPr>
            <a:xfrm>
              <a:off x="142038" y="0"/>
              <a:ext cx="2170596" cy="2170596"/>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txBody>
              <a:bodyPr/>
              <a:lstStyle/>
              <a:p>
                <a:endParaRPr lang="en-US"/>
              </a:p>
            </p:txBody>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sp>
          <p:nvSpPr>
            <p:cNvPr id="42" name="TextBox 42"/>
            <p:cNvSpPr txBox="1"/>
            <p:nvPr/>
          </p:nvSpPr>
          <p:spPr>
            <a:xfrm>
              <a:off x="0" y="2344251"/>
              <a:ext cx="2454672" cy="1036532"/>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Canva Sans Bold"/>
                </a:rPr>
                <a:t>Cấm sạc hoạc rút sạc</a:t>
              </a:r>
            </a:p>
          </p:txBody>
        </p:sp>
        <p:sp>
          <p:nvSpPr>
            <p:cNvPr id="43" name="Freeform 43"/>
            <p:cNvSpPr/>
            <p:nvPr/>
          </p:nvSpPr>
          <p:spPr>
            <a:xfrm>
              <a:off x="795796" y="338924"/>
              <a:ext cx="863079" cy="1492747"/>
            </a:xfrm>
            <a:custGeom>
              <a:avLst/>
              <a:gdLst/>
              <a:ahLst/>
              <a:cxnLst/>
              <a:rect l="l" t="t" r="r" b="b"/>
              <a:pathLst>
                <a:path w="863079" h="1492747">
                  <a:moveTo>
                    <a:pt x="0" y="0"/>
                  </a:moveTo>
                  <a:lnTo>
                    <a:pt x="863080" y="0"/>
                  </a:lnTo>
                  <a:lnTo>
                    <a:pt x="863080" y="1492748"/>
                  </a:lnTo>
                  <a:lnTo>
                    <a:pt x="0" y="149274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
        <p:nvSpPr>
          <p:cNvPr id="44" name="TextBox 44"/>
          <p:cNvSpPr txBox="1"/>
          <p:nvPr/>
        </p:nvSpPr>
        <p:spPr>
          <a:xfrm>
            <a:off x="2788116" y="952500"/>
            <a:ext cx="7729951"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Open Sans Bold"/>
              </a:rPr>
              <a:t>Broadcast Receiver &amp; Service</a:t>
            </a:r>
          </a:p>
        </p:txBody>
      </p:sp>
      <p:sp>
        <p:nvSpPr>
          <p:cNvPr id="45" name="TextBox 45"/>
          <p:cNvSpPr txBox="1"/>
          <p:nvPr/>
        </p:nvSpPr>
        <p:spPr>
          <a:xfrm>
            <a:off x="2546259" y="9592341"/>
            <a:ext cx="2421285" cy="389255"/>
          </a:xfrm>
          <a:prstGeom prst="rect">
            <a:avLst/>
          </a:prstGeom>
        </p:spPr>
        <p:txBody>
          <a:bodyPr lIns="0" tIns="0" rIns="0" bIns="0" rtlCol="0" anchor="t">
            <a:spAutoFit/>
          </a:bodyPr>
          <a:lstStyle/>
          <a:p>
            <a:pPr algn="ctr">
              <a:lnSpc>
                <a:spcPts val="3220"/>
              </a:lnSpc>
              <a:spcBef>
                <a:spcPct val="0"/>
              </a:spcBef>
            </a:pPr>
            <a:r>
              <a:rPr lang="en-US" sz="2300">
                <a:solidFill>
                  <a:srgbClr val="000000"/>
                </a:solidFill>
                <a:latin typeface="Canva Sans Bold"/>
              </a:rPr>
              <a:t>Brocast Receiver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4331" y="425450"/>
            <a:ext cx="2126412" cy="1856357"/>
          </a:xfrm>
          <a:custGeom>
            <a:avLst/>
            <a:gdLst/>
            <a:ahLst/>
            <a:cxnLst/>
            <a:rect l="l" t="t" r="r" b="b"/>
            <a:pathLst>
              <a:path w="2126412" h="1856357">
                <a:moveTo>
                  <a:pt x="0" y="0"/>
                </a:moveTo>
                <a:lnTo>
                  <a:pt x="2126412" y="0"/>
                </a:lnTo>
                <a:lnTo>
                  <a:pt x="2126412" y="1856357"/>
                </a:lnTo>
                <a:lnTo>
                  <a:pt x="0" y="1856357"/>
                </a:lnTo>
                <a:lnTo>
                  <a:pt x="0" y="0"/>
                </a:lnTo>
                <a:close/>
              </a:path>
            </a:pathLst>
          </a:custGeom>
          <a:blipFill>
            <a:blip r:embed="rId2"/>
            <a:stretch>
              <a:fillRect/>
            </a:stretch>
          </a:blipFill>
        </p:spPr>
        <p:txBody>
          <a:bodyPr/>
          <a:lstStyle/>
          <a:p>
            <a:endParaRPr lang="en-US"/>
          </a:p>
        </p:txBody>
      </p:sp>
      <p:sp>
        <p:nvSpPr>
          <p:cNvPr id="3" name="Freeform 3"/>
          <p:cNvSpPr/>
          <p:nvPr/>
        </p:nvSpPr>
        <p:spPr>
          <a:xfrm>
            <a:off x="9560615" y="1711284"/>
            <a:ext cx="6579790" cy="8575716"/>
          </a:xfrm>
          <a:custGeom>
            <a:avLst/>
            <a:gdLst/>
            <a:ahLst/>
            <a:cxnLst/>
            <a:rect l="l" t="t" r="r" b="b"/>
            <a:pathLst>
              <a:path w="6579790" h="8575716">
                <a:moveTo>
                  <a:pt x="0" y="0"/>
                </a:moveTo>
                <a:lnTo>
                  <a:pt x="6579790" y="0"/>
                </a:lnTo>
                <a:lnTo>
                  <a:pt x="6579790" y="8575716"/>
                </a:lnTo>
                <a:lnTo>
                  <a:pt x="0" y="857571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003040"/>
            <a:ext cx="8531915" cy="222377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Canva Sans Bold"/>
              </a:rPr>
              <a:t>Service: </a:t>
            </a:r>
            <a:r>
              <a:rPr lang="en-US" sz="3200">
                <a:solidFill>
                  <a:srgbClr val="000000"/>
                </a:solidFill>
                <a:latin typeface="Canva Sans"/>
              </a:rPr>
              <a:t>là một thành phần chạy ngầm các tác vụ lâu dài của ứng dụng. Không như thành phần Activity, Service không cung cấp UI</a:t>
            </a:r>
          </a:p>
        </p:txBody>
      </p:sp>
      <p:sp>
        <p:nvSpPr>
          <p:cNvPr id="5" name="TextBox 5"/>
          <p:cNvSpPr txBox="1"/>
          <p:nvPr/>
        </p:nvSpPr>
        <p:spPr>
          <a:xfrm>
            <a:off x="2788116" y="952500"/>
            <a:ext cx="7729951"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Open Sans Bold"/>
              </a:rPr>
              <a:t>Broadcast Receiver &amp; 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520229" y="4470746"/>
            <a:ext cx="8252837" cy="825283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10543171" y="1689836"/>
            <a:ext cx="2961571" cy="5859977"/>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13703249" y="2737187"/>
            <a:ext cx="2961571" cy="5859977"/>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p:nvPr/>
        </p:nvGrpSpPr>
        <p:grpSpPr>
          <a:xfrm>
            <a:off x="1927240" y="3710399"/>
            <a:ext cx="1042538" cy="47625"/>
            <a:chOff x="0" y="0"/>
            <a:chExt cx="274578" cy="12543"/>
          </a:xfrm>
        </p:grpSpPr>
        <p:sp>
          <p:nvSpPr>
            <p:cNvPr id="33" name="Freeform 3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txBody>
            <a:bodyPr/>
            <a:lstStyle/>
            <a:p>
              <a:endParaRPr lang="en-US"/>
            </a:p>
          </p:txBody>
        </p:sp>
        <p:sp>
          <p:nvSpPr>
            <p:cNvPr id="34" name="TextBox 3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2813684" y="4619824"/>
            <a:ext cx="3695839" cy="4114800"/>
          </a:xfrm>
          <a:custGeom>
            <a:avLst/>
            <a:gdLst/>
            <a:ahLst/>
            <a:cxnLst/>
            <a:rect l="l" t="t" r="r" b="b"/>
            <a:pathLst>
              <a:path w="3695839" h="4114800">
                <a:moveTo>
                  <a:pt x="0" y="0"/>
                </a:moveTo>
                <a:lnTo>
                  <a:pt x="3695838" y="0"/>
                </a:lnTo>
                <a:lnTo>
                  <a:pt x="36958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TextBox 36"/>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37" name="TextBox 37"/>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38" name="TextBox 38"/>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39" name="TextBox 39"/>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40" name="TextBox 40"/>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41" name="TextBox 41"/>
          <p:cNvSpPr txBox="1"/>
          <p:nvPr/>
        </p:nvSpPr>
        <p:spPr>
          <a:xfrm>
            <a:off x="1727215" y="1167515"/>
            <a:ext cx="8615931" cy="2590510"/>
          </a:xfrm>
          <a:prstGeom prst="rect">
            <a:avLst/>
          </a:prstGeom>
        </p:spPr>
        <p:txBody>
          <a:bodyPr lIns="0" tIns="0" rIns="0" bIns="0" rtlCol="0" anchor="t">
            <a:spAutoFit/>
          </a:bodyPr>
          <a:lstStyle/>
          <a:p>
            <a:pPr>
              <a:lnSpc>
                <a:spcPts val="6722"/>
              </a:lnSpc>
            </a:pPr>
            <a:r>
              <a:rPr lang="en-US" sz="5745">
                <a:solidFill>
                  <a:srgbClr val="1F2020"/>
                </a:solidFill>
                <a:latin typeface="Poppins Bold"/>
              </a:rPr>
              <a:t>Các giai đoạn phát triển một ứng dụng Android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69617" y="1306797"/>
            <a:ext cx="2690436" cy="2690436"/>
          </a:xfrm>
          <a:custGeom>
            <a:avLst/>
            <a:gdLst/>
            <a:ahLst/>
            <a:cxnLst/>
            <a:rect l="l" t="t" r="r" b="b"/>
            <a:pathLst>
              <a:path w="2690436" h="2690436">
                <a:moveTo>
                  <a:pt x="0" y="0"/>
                </a:moveTo>
                <a:lnTo>
                  <a:pt x="2690436" y="0"/>
                </a:lnTo>
                <a:lnTo>
                  <a:pt x="2690436" y="2690437"/>
                </a:lnTo>
                <a:lnTo>
                  <a:pt x="0" y="26904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765624" y="5776141"/>
            <a:ext cx="2690436" cy="2690436"/>
          </a:xfrm>
          <a:custGeom>
            <a:avLst/>
            <a:gdLst/>
            <a:ahLst/>
            <a:cxnLst/>
            <a:rect l="l" t="t" r="r" b="b"/>
            <a:pathLst>
              <a:path w="2690436" h="2690436">
                <a:moveTo>
                  <a:pt x="0" y="0"/>
                </a:moveTo>
                <a:lnTo>
                  <a:pt x="2690437" y="0"/>
                </a:lnTo>
                <a:lnTo>
                  <a:pt x="2690437" y="2690436"/>
                </a:lnTo>
                <a:lnTo>
                  <a:pt x="0" y="26904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969617" y="5864838"/>
            <a:ext cx="2690436" cy="2690436"/>
          </a:xfrm>
          <a:custGeom>
            <a:avLst/>
            <a:gdLst/>
            <a:ahLst/>
            <a:cxnLst/>
            <a:rect l="l" t="t" r="r" b="b"/>
            <a:pathLst>
              <a:path w="2690436" h="2690436">
                <a:moveTo>
                  <a:pt x="0" y="0"/>
                </a:moveTo>
                <a:lnTo>
                  <a:pt x="2690436" y="0"/>
                </a:lnTo>
                <a:lnTo>
                  <a:pt x="2690436" y="2690437"/>
                </a:lnTo>
                <a:lnTo>
                  <a:pt x="0" y="26904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3765624" y="1306797"/>
            <a:ext cx="2690436" cy="2690436"/>
          </a:xfrm>
          <a:custGeom>
            <a:avLst/>
            <a:gdLst/>
            <a:ahLst/>
            <a:cxnLst/>
            <a:rect l="l" t="t" r="r" b="b"/>
            <a:pathLst>
              <a:path w="2690436" h="2690436">
                <a:moveTo>
                  <a:pt x="0" y="0"/>
                </a:moveTo>
                <a:lnTo>
                  <a:pt x="2690437" y="0"/>
                </a:lnTo>
                <a:lnTo>
                  <a:pt x="2690437" y="2690437"/>
                </a:lnTo>
                <a:lnTo>
                  <a:pt x="0" y="26904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391198" y="2281996"/>
            <a:ext cx="3643280" cy="6184581"/>
          </a:xfrm>
          <a:custGeom>
            <a:avLst/>
            <a:gdLst/>
            <a:ahLst/>
            <a:cxnLst/>
            <a:rect l="l" t="t" r="r" b="b"/>
            <a:pathLst>
              <a:path w="3643280" h="6184581">
                <a:moveTo>
                  <a:pt x="0" y="0"/>
                </a:moveTo>
                <a:lnTo>
                  <a:pt x="3643281" y="0"/>
                </a:lnTo>
                <a:lnTo>
                  <a:pt x="3643281" y="6184581"/>
                </a:lnTo>
                <a:lnTo>
                  <a:pt x="0" y="61845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969617" y="4400197"/>
            <a:ext cx="3681665" cy="843915"/>
          </a:xfrm>
          <a:prstGeom prst="rect">
            <a:avLst/>
          </a:prstGeom>
        </p:spPr>
        <p:txBody>
          <a:bodyPr lIns="0" tIns="0" rIns="0" bIns="0" rtlCol="0" anchor="t">
            <a:spAutoFit/>
          </a:bodyPr>
          <a:lstStyle/>
          <a:p>
            <a:pPr>
              <a:lnSpc>
                <a:spcPts val="3359"/>
              </a:lnSpc>
            </a:pPr>
            <a:r>
              <a:rPr lang="en-US" sz="2399">
                <a:solidFill>
                  <a:srgbClr val="1F2020"/>
                </a:solidFill>
                <a:latin typeface="Poppins Bold"/>
              </a:rPr>
              <a:t>Nguyễn Lý Đăng Khoa</a:t>
            </a:r>
          </a:p>
          <a:p>
            <a:pPr>
              <a:lnSpc>
                <a:spcPts val="3359"/>
              </a:lnSpc>
              <a:spcBef>
                <a:spcPct val="0"/>
              </a:spcBef>
            </a:pPr>
            <a:r>
              <a:rPr lang="en-US" sz="2399">
                <a:solidFill>
                  <a:srgbClr val="1F2020"/>
                </a:solidFill>
                <a:latin typeface="Poppins Bold"/>
              </a:rPr>
              <a:t>MSSV: 21522229</a:t>
            </a:r>
          </a:p>
        </p:txBody>
      </p:sp>
      <p:sp>
        <p:nvSpPr>
          <p:cNvPr id="8" name="TextBox 8"/>
          <p:cNvSpPr txBox="1"/>
          <p:nvPr/>
        </p:nvSpPr>
        <p:spPr>
          <a:xfrm>
            <a:off x="7391198" y="296948"/>
            <a:ext cx="4982921" cy="731752"/>
          </a:xfrm>
          <a:prstGeom prst="rect">
            <a:avLst/>
          </a:prstGeom>
        </p:spPr>
        <p:txBody>
          <a:bodyPr lIns="0" tIns="0" rIns="0" bIns="0" rtlCol="0" anchor="t">
            <a:spAutoFit/>
          </a:bodyPr>
          <a:lstStyle/>
          <a:p>
            <a:pPr>
              <a:lnSpc>
                <a:spcPts val="5336"/>
              </a:lnSpc>
            </a:pPr>
            <a:r>
              <a:rPr lang="en-US" sz="4560">
                <a:solidFill>
                  <a:srgbClr val="1F2020"/>
                </a:solidFill>
                <a:latin typeface="Poppins Bold"/>
              </a:rPr>
              <a:t>Thành viên</a:t>
            </a:r>
          </a:p>
        </p:txBody>
      </p:sp>
      <p:sp>
        <p:nvSpPr>
          <p:cNvPr id="9" name="TextBox 9"/>
          <p:cNvSpPr txBox="1"/>
          <p:nvPr/>
        </p:nvSpPr>
        <p:spPr>
          <a:xfrm>
            <a:off x="13270010" y="4232874"/>
            <a:ext cx="4133844" cy="843915"/>
          </a:xfrm>
          <a:prstGeom prst="rect">
            <a:avLst/>
          </a:prstGeom>
        </p:spPr>
        <p:txBody>
          <a:bodyPr lIns="0" tIns="0" rIns="0" bIns="0" rtlCol="0" anchor="t">
            <a:spAutoFit/>
          </a:bodyPr>
          <a:lstStyle/>
          <a:p>
            <a:pPr>
              <a:lnSpc>
                <a:spcPts val="3359"/>
              </a:lnSpc>
            </a:pPr>
            <a:r>
              <a:rPr lang="en-US" sz="2399">
                <a:solidFill>
                  <a:srgbClr val="1F2020"/>
                </a:solidFill>
                <a:latin typeface="Poppins Bold"/>
              </a:rPr>
              <a:t>Trương Công Quốc Triệu</a:t>
            </a:r>
          </a:p>
          <a:p>
            <a:pPr>
              <a:lnSpc>
                <a:spcPts val="3359"/>
              </a:lnSpc>
              <a:spcBef>
                <a:spcPct val="0"/>
              </a:spcBef>
            </a:pPr>
            <a:r>
              <a:rPr lang="en-US" sz="2399">
                <a:solidFill>
                  <a:srgbClr val="1F2020"/>
                </a:solidFill>
                <a:latin typeface="Poppins Bold"/>
              </a:rPr>
              <a:t>MSSV: 21522714</a:t>
            </a:r>
          </a:p>
        </p:txBody>
      </p:sp>
      <p:sp>
        <p:nvSpPr>
          <p:cNvPr id="10" name="TextBox 10"/>
          <p:cNvSpPr txBox="1"/>
          <p:nvPr/>
        </p:nvSpPr>
        <p:spPr>
          <a:xfrm>
            <a:off x="1969617" y="8856980"/>
            <a:ext cx="3681665" cy="843915"/>
          </a:xfrm>
          <a:prstGeom prst="rect">
            <a:avLst/>
          </a:prstGeom>
        </p:spPr>
        <p:txBody>
          <a:bodyPr lIns="0" tIns="0" rIns="0" bIns="0" rtlCol="0" anchor="t">
            <a:spAutoFit/>
          </a:bodyPr>
          <a:lstStyle/>
          <a:p>
            <a:pPr>
              <a:lnSpc>
                <a:spcPts val="3359"/>
              </a:lnSpc>
            </a:pPr>
            <a:r>
              <a:rPr lang="en-US" sz="2399">
                <a:solidFill>
                  <a:srgbClr val="1F2020"/>
                </a:solidFill>
                <a:latin typeface="Poppins Bold"/>
              </a:rPr>
              <a:t>Nguyễn Trần Gia Kiệt</a:t>
            </a:r>
          </a:p>
          <a:p>
            <a:pPr>
              <a:lnSpc>
                <a:spcPts val="3359"/>
              </a:lnSpc>
              <a:spcBef>
                <a:spcPct val="0"/>
              </a:spcBef>
            </a:pPr>
            <a:r>
              <a:rPr lang="en-US" sz="2399">
                <a:solidFill>
                  <a:srgbClr val="1F2020"/>
                </a:solidFill>
                <a:latin typeface="Poppins Bold"/>
              </a:rPr>
              <a:t>MSSV: 21522258</a:t>
            </a:r>
          </a:p>
        </p:txBody>
      </p:sp>
      <p:sp>
        <p:nvSpPr>
          <p:cNvPr id="11" name="TextBox 11"/>
          <p:cNvSpPr txBox="1"/>
          <p:nvPr/>
        </p:nvSpPr>
        <p:spPr>
          <a:xfrm>
            <a:off x="13577635" y="8856980"/>
            <a:ext cx="3681665" cy="843915"/>
          </a:xfrm>
          <a:prstGeom prst="rect">
            <a:avLst/>
          </a:prstGeom>
        </p:spPr>
        <p:txBody>
          <a:bodyPr lIns="0" tIns="0" rIns="0" bIns="0" rtlCol="0" anchor="t">
            <a:spAutoFit/>
          </a:bodyPr>
          <a:lstStyle/>
          <a:p>
            <a:pPr>
              <a:lnSpc>
                <a:spcPts val="3359"/>
              </a:lnSpc>
            </a:pPr>
            <a:r>
              <a:rPr lang="en-US" sz="2399">
                <a:solidFill>
                  <a:srgbClr val="1F2020"/>
                </a:solidFill>
                <a:latin typeface="Poppins Bold"/>
              </a:rPr>
              <a:t>Vương Thanh Linh</a:t>
            </a:r>
          </a:p>
          <a:p>
            <a:pPr>
              <a:lnSpc>
                <a:spcPts val="3359"/>
              </a:lnSpc>
              <a:spcBef>
                <a:spcPct val="0"/>
              </a:spcBef>
            </a:pPr>
            <a:r>
              <a:rPr lang="en-US" sz="2399">
                <a:solidFill>
                  <a:srgbClr val="1F2020"/>
                </a:solidFill>
                <a:latin typeface="Poppins Bold"/>
              </a:rPr>
              <a:t>MSSV: 21521082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8177932" y="8597752"/>
            <a:ext cx="110068" cy="660548"/>
            <a:chOff x="0" y="0"/>
            <a:chExt cx="28989" cy="173972"/>
          </a:xfrm>
        </p:grpSpPr>
        <p:sp>
          <p:nvSpPr>
            <p:cNvPr id="4" name="Freeform 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5" name="TextBox 5"/>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2586864" y="2135091"/>
            <a:ext cx="3040836" cy="6016817"/>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23362" r="-123362"/>
              </a:stretch>
            </a:blipFill>
          </p:spPr>
          <p:txBody>
            <a:bodyPr/>
            <a:lstStyle/>
            <a:p>
              <a:endParaRPr lang="en-US"/>
            </a:p>
          </p:txBody>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16" name="Freeform 16"/>
          <p:cNvSpPr/>
          <p:nvPr/>
        </p:nvSpPr>
        <p:spPr>
          <a:xfrm>
            <a:off x="6935857" y="2725358"/>
            <a:ext cx="9958180" cy="3873892"/>
          </a:xfrm>
          <a:custGeom>
            <a:avLst/>
            <a:gdLst/>
            <a:ahLst/>
            <a:cxnLst/>
            <a:rect l="l" t="t" r="r" b="b"/>
            <a:pathLst>
              <a:path w="9958180" h="3873892">
                <a:moveTo>
                  <a:pt x="0" y="0"/>
                </a:moveTo>
                <a:lnTo>
                  <a:pt x="9958181" y="0"/>
                </a:lnTo>
                <a:lnTo>
                  <a:pt x="9958181" y="3873892"/>
                </a:lnTo>
                <a:lnTo>
                  <a:pt x="0" y="3873892"/>
                </a:lnTo>
                <a:lnTo>
                  <a:pt x="0" y="0"/>
                </a:lnTo>
                <a:close/>
              </a:path>
            </a:pathLst>
          </a:custGeom>
          <a:blipFill>
            <a:blip r:embed="rId5"/>
            <a:stretch>
              <a:fillRect/>
            </a:stretch>
          </a:blipFill>
        </p:spPr>
        <p:txBody>
          <a:bodyPr/>
          <a:lstStyle/>
          <a:p>
            <a:endParaRPr lang="en-US"/>
          </a:p>
        </p:txBody>
      </p:sp>
      <p:sp>
        <p:nvSpPr>
          <p:cNvPr id="17" name="TextBox 17"/>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18" name="TextBox 18"/>
          <p:cNvSpPr txBox="1"/>
          <p:nvPr/>
        </p:nvSpPr>
        <p:spPr>
          <a:xfrm>
            <a:off x="9144000" y="1403340"/>
            <a:ext cx="6387290" cy="731752"/>
          </a:xfrm>
          <a:prstGeom prst="rect">
            <a:avLst/>
          </a:prstGeom>
        </p:spPr>
        <p:txBody>
          <a:bodyPr lIns="0" tIns="0" rIns="0" bIns="0" rtlCol="0" anchor="t">
            <a:spAutoFit/>
          </a:bodyPr>
          <a:lstStyle/>
          <a:p>
            <a:pPr>
              <a:lnSpc>
                <a:spcPts val="5336"/>
              </a:lnSpc>
            </a:pPr>
            <a:r>
              <a:rPr lang="en-US" sz="4560">
                <a:solidFill>
                  <a:srgbClr val="1F2020"/>
                </a:solidFill>
                <a:latin typeface="Poppins Bold"/>
              </a:rPr>
              <a:t>Thiết lập môi trường</a:t>
            </a:r>
          </a:p>
        </p:txBody>
      </p:sp>
      <p:sp>
        <p:nvSpPr>
          <p:cNvPr id="19" name="TextBox 19"/>
          <p:cNvSpPr txBox="1"/>
          <p:nvPr/>
        </p:nvSpPr>
        <p:spPr>
          <a:xfrm>
            <a:off x="8292225" y="6908084"/>
            <a:ext cx="7647115" cy="2491106"/>
          </a:xfrm>
          <a:prstGeom prst="rect">
            <a:avLst/>
          </a:prstGeom>
        </p:spPr>
        <p:txBody>
          <a:bodyPr lIns="0" tIns="0" rIns="0" bIns="0" rtlCol="0" anchor="t">
            <a:spAutoFit/>
          </a:bodyPr>
          <a:lstStyle/>
          <a:p>
            <a:pPr>
              <a:lnSpc>
                <a:spcPts val="3919"/>
              </a:lnSpc>
              <a:spcBef>
                <a:spcPct val="0"/>
              </a:spcBef>
            </a:pPr>
            <a:r>
              <a:rPr lang="en-US" sz="2799">
                <a:solidFill>
                  <a:srgbClr val="1F2020"/>
                </a:solidFill>
                <a:latin typeface="Poppins"/>
              </a:rPr>
              <a:t>Đây là bước đầu tiên của quá trình phát triển ứng dụng Android. Để biết thêm thông tin chi tiết, hãy xem </a:t>
            </a:r>
            <a:r>
              <a:rPr lang="en-US" sz="2799" u="sng">
                <a:solidFill>
                  <a:srgbClr val="1F2020"/>
                </a:solidFill>
                <a:latin typeface="Poppins"/>
                <a:hlinkClick r:id="rId6" tooltip="https://developer.android.com/studio?hl=vi"/>
              </a:rPr>
              <a:t>trang cài đặt Android Studio</a:t>
            </a:r>
            <a:r>
              <a:rPr lang="en-US" sz="2799">
                <a:solidFill>
                  <a:srgbClr val="1F2020"/>
                </a:solidFill>
                <a:latin typeface="Poppins"/>
              </a:rPr>
              <a:t> và hướng dẫn </a:t>
            </a:r>
            <a:r>
              <a:rPr lang="en-US" sz="2799" u="sng">
                <a:solidFill>
                  <a:srgbClr val="1F2020"/>
                </a:solidFill>
                <a:latin typeface="Poppins"/>
                <a:hlinkClick r:id="rId7" tooltip="https://developer.android.com/studio/projects/create-project?hl=vi"/>
              </a:rPr>
              <a:t>tạo một dự án</a:t>
            </a:r>
            <a:r>
              <a:rPr lang="en-US" sz="2799">
                <a:solidFill>
                  <a:srgbClr val="1F2020"/>
                </a:solidFill>
                <a:latin typeface="Poppins"/>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065595" y="2286766"/>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txBody>
            <a:bodyPr/>
            <a:lstStyle/>
            <a:p>
              <a:endParaRPr lang="en-US"/>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grpSp>
        <p:nvGrpSpPr>
          <p:cNvPr id="15" name="Group 15"/>
          <p:cNvGrpSpPr>
            <a:grpSpLocks noChangeAspect="1"/>
          </p:cNvGrpSpPr>
          <p:nvPr/>
        </p:nvGrpSpPr>
        <p:grpSpPr>
          <a:xfrm>
            <a:off x="1462782" y="2747084"/>
            <a:ext cx="3290700" cy="6511216"/>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5" name="Freeform 25"/>
          <p:cNvSpPr/>
          <p:nvPr/>
        </p:nvSpPr>
        <p:spPr>
          <a:xfrm>
            <a:off x="1587695" y="4482254"/>
            <a:ext cx="3040875" cy="3040875"/>
          </a:xfrm>
          <a:custGeom>
            <a:avLst/>
            <a:gdLst/>
            <a:ahLst/>
            <a:cxnLst/>
            <a:rect l="l" t="t" r="r" b="b"/>
            <a:pathLst>
              <a:path w="3040875" h="3040875">
                <a:moveTo>
                  <a:pt x="0" y="0"/>
                </a:moveTo>
                <a:lnTo>
                  <a:pt x="3040875" y="0"/>
                </a:lnTo>
                <a:lnTo>
                  <a:pt x="3040875" y="3040875"/>
                </a:lnTo>
                <a:lnTo>
                  <a:pt x="0" y="30408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6" name="Group 26"/>
          <p:cNvGrpSpPr>
            <a:grpSpLocks noChangeAspect="1"/>
          </p:cNvGrpSpPr>
          <p:nvPr/>
        </p:nvGrpSpPr>
        <p:grpSpPr>
          <a:xfrm rot="-2264793">
            <a:off x="15654068" y="6176904"/>
            <a:ext cx="4658921" cy="9218475"/>
            <a:chOff x="0" y="0"/>
            <a:chExt cx="2620010" cy="5184140"/>
          </a:xfrm>
        </p:grpSpPr>
        <p:sp>
          <p:nvSpPr>
            <p:cNvPr id="27" name="Freeform 2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8" name="Freeform 2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29" name="Freeform 2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0" name="Freeform 3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1" name="Freeform 3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2" name="Freeform 3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3" name="Freeform 3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4" name="Freeform 3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5" name="Freeform 3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pic>
        <p:nvPicPr>
          <p:cNvPr id="36" name="Picture 36"/>
          <p:cNvPicPr>
            <a:picLocks noChangeAspect="1"/>
          </p:cNvPicPr>
          <p:nvPr/>
        </p:nvPicPr>
        <p:blipFill>
          <a:blip r:embed="rId7"/>
          <a:srcRect/>
          <a:stretch>
            <a:fillRect/>
          </a:stretch>
        </p:blipFill>
        <p:spPr>
          <a:xfrm rot="-2325679">
            <a:off x="14613642" y="7261143"/>
            <a:ext cx="3564290" cy="2673218"/>
          </a:xfrm>
          <a:prstGeom prst="rect">
            <a:avLst/>
          </a:prstGeom>
        </p:spPr>
      </p:pic>
      <p:sp>
        <p:nvSpPr>
          <p:cNvPr id="37" name="TextBox 37"/>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38" name="TextBox 38"/>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39" name="TextBox 39"/>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40" name="TextBox 40"/>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41" name="TextBox 41"/>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42" name="TextBox 42"/>
          <p:cNvSpPr txBox="1"/>
          <p:nvPr/>
        </p:nvSpPr>
        <p:spPr>
          <a:xfrm>
            <a:off x="2070960" y="1555014"/>
            <a:ext cx="13126078" cy="731752"/>
          </a:xfrm>
          <a:prstGeom prst="rect">
            <a:avLst/>
          </a:prstGeom>
        </p:spPr>
        <p:txBody>
          <a:bodyPr lIns="0" tIns="0" rIns="0" bIns="0" rtlCol="0" anchor="t">
            <a:spAutoFit/>
          </a:bodyPr>
          <a:lstStyle/>
          <a:p>
            <a:pPr>
              <a:lnSpc>
                <a:spcPts val="5336"/>
              </a:lnSpc>
            </a:pPr>
            <a:r>
              <a:rPr lang="en-US" sz="4560">
                <a:solidFill>
                  <a:srgbClr val="1F2020"/>
                </a:solidFill>
                <a:latin typeface="Poppins Bold"/>
              </a:rPr>
              <a:t>Lên ý tưởng - Phân tích - thiết kế</a:t>
            </a:r>
          </a:p>
        </p:txBody>
      </p:sp>
      <p:sp>
        <p:nvSpPr>
          <p:cNvPr id="43" name="TextBox 43"/>
          <p:cNvSpPr txBox="1"/>
          <p:nvPr/>
        </p:nvSpPr>
        <p:spPr>
          <a:xfrm>
            <a:off x="6329116" y="3473625"/>
            <a:ext cx="7192902" cy="3576406"/>
          </a:xfrm>
          <a:prstGeom prst="rect">
            <a:avLst/>
          </a:prstGeom>
        </p:spPr>
        <p:txBody>
          <a:bodyPr lIns="0" tIns="0" rIns="0" bIns="0" rtlCol="0" anchor="t">
            <a:spAutoFit/>
          </a:bodyPr>
          <a:lstStyle/>
          <a:p>
            <a:pPr>
              <a:lnSpc>
                <a:spcPts val="1276"/>
              </a:lnSpc>
            </a:pPr>
            <a:endParaRPr/>
          </a:p>
          <a:p>
            <a:pPr marL="609725" lvl="1" indent="-304863">
              <a:lnSpc>
                <a:spcPts val="5535"/>
              </a:lnSpc>
              <a:buFont typeface="Arial"/>
              <a:buChar char="•"/>
            </a:pPr>
            <a:r>
              <a:rPr lang="en-US" sz="2824" spc="22">
                <a:solidFill>
                  <a:srgbClr val="1F2020"/>
                </a:solidFill>
                <a:latin typeface="Poppins"/>
              </a:rPr>
              <a:t>Xác định yêu cầu người dùng</a:t>
            </a:r>
          </a:p>
          <a:p>
            <a:pPr marL="609725" lvl="1" indent="-304863">
              <a:lnSpc>
                <a:spcPts val="5535"/>
              </a:lnSpc>
              <a:buFont typeface="Arial"/>
              <a:buChar char="•"/>
            </a:pPr>
            <a:r>
              <a:rPr lang="en-US" sz="2824" spc="22">
                <a:solidFill>
                  <a:srgbClr val="1F2020"/>
                </a:solidFill>
                <a:latin typeface="Poppins"/>
              </a:rPr>
              <a:t>Thiết lập mục tiêu ứng dụng</a:t>
            </a:r>
          </a:p>
          <a:p>
            <a:pPr marL="609725" lvl="1" indent="-304863">
              <a:lnSpc>
                <a:spcPts val="5535"/>
              </a:lnSpc>
              <a:buFont typeface="Arial"/>
              <a:buChar char="•"/>
            </a:pPr>
            <a:r>
              <a:rPr lang="en-US" sz="2824" spc="22">
                <a:solidFill>
                  <a:srgbClr val="1F2020"/>
                </a:solidFill>
                <a:latin typeface="Poppins"/>
              </a:rPr>
              <a:t>Xác định các chức năng cần có</a:t>
            </a:r>
          </a:p>
          <a:p>
            <a:pPr marL="609725" lvl="1" indent="-304863">
              <a:lnSpc>
                <a:spcPts val="5535"/>
              </a:lnSpc>
              <a:buFont typeface="Arial"/>
              <a:buChar char="•"/>
            </a:pPr>
            <a:r>
              <a:rPr lang="en-US" sz="2824" spc="22">
                <a:solidFill>
                  <a:srgbClr val="1F2020"/>
                </a:solidFill>
                <a:latin typeface="Poppins"/>
              </a:rPr>
              <a:t>Thiết kế, xây dựng database</a:t>
            </a:r>
          </a:p>
          <a:p>
            <a:pPr marL="609725" lvl="1" indent="-304863">
              <a:lnSpc>
                <a:spcPts val="5535"/>
              </a:lnSpc>
              <a:buFont typeface="Arial"/>
              <a:buChar char="•"/>
            </a:pPr>
            <a:r>
              <a:rPr lang="en-US" sz="2824" spc="22">
                <a:solidFill>
                  <a:srgbClr val="1F2020"/>
                </a:solidFill>
                <a:latin typeface="Poppins"/>
              </a:rPr>
              <a:t>Thiết kế giao diện ban đầu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065595" y="2286766"/>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txBody>
            <a:bodyPr/>
            <a:lstStyle/>
            <a:p>
              <a:endParaRPr lang="en-US"/>
            </a:p>
          </p:txBody>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514537" y="3182116"/>
            <a:ext cx="8629463" cy="2062717"/>
          </a:xfrm>
          <a:custGeom>
            <a:avLst/>
            <a:gdLst/>
            <a:ahLst/>
            <a:cxnLst/>
            <a:rect l="l" t="t" r="r" b="b"/>
            <a:pathLst>
              <a:path w="8629463" h="2062717">
                <a:moveTo>
                  <a:pt x="0" y="0"/>
                </a:moveTo>
                <a:lnTo>
                  <a:pt x="8629463" y="0"/>
                </a:lnTo>
                <a:lnTo>
                  <a:pt x="8629463" y="2062717"/>
                </a:lnTo>
                <a:lnTo>
                  <a:pt x="0" y="2062717"/>
                </a:lnTo>
                <a:lnTo>
                  <a:pt x="0" y="0"/>
                </a:lnTo>
                <a:close/>
              </a:path>
            </a:pathLst>
          </a:custGeom>
          <a:blipFill>
            <a:blip r:embed="rId4"/>
            <a:stretch>
              <a:fillRect t="-1452" b="-1452"/>
            </a:stretch>
          </a:blipFill>
        </p:spPr>
        <p:txBody>
          <a:bodyPr/>
          <a:lstStyle/>
          <a:p>
            <a:endParaRPr lang="en-US"/>
          </a:p>
        </p:txBody>
      </p:sp>
      <p:sp>
        <p:nvSpPr>
          <p:cNvPr id="16" name="Freeform 16"/>
          <p:cNvSpPr/>
          <p:nvPr/>
        </p:nvSpPr>
        <p:spPr>
          <a:xfrm>
            <a:off x="9833541" y="3182116"/>
            <a:ext cx="7856941" cy="2919322"/>
          </a:xfrm>
          <a:custGeom>
            <a:avLst/>
            <a:gdLst/>
            <a:ahLst/>
            <a:cxnLst/>
            <a:rect l="l" t="t" r="r" b="b"/>
            <a:pathLst>
              <a:path w="7856941" h="2919322">
                <a:moveTo>
                  <a:pt x="0" y="0"/>
                </a:moveTo>
                <a:lnTo>
                  <a:pt x="7856941" y="0"/>
                </a:lnTo>
                <a:lnTo>
                  <a:pt x="7856941" y="2919322"/>
                </a:lnTo>
                <a:lnTo>
                  <a:pt x="0" y="2919322"/>
                </a:lnTo>
                <a:lnTo>
                  <a:pt x="0" y="0"/>
                </a:lnTo>
                <a:close/>
              </a:path>
            </a:pathLst>
          </a:custGeom>
          <a:blipFill>
            <a:blip r:embed="rId5"/>
            <a:stretch>
              <a:fillRect/>
            </a:stretch>
          </a:blipFill>
        </p:spPr>
        <p:txBody>
          <a:bodyPr/>
          <a:lstStyle/>
          <a:p>
            <a:endParaRPr lang="en-US"/>
          </a:p>
        </p:txBody>
      </p:sp>
      <p:sp>
        <p:nvSpPr>
          <p:cNvPr id="17" name="TextBox 17"/>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18" name="TextBox 18"/>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19" name="TextBox 19"/>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20" name="TextBox 20"/>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21" name="TextBox 21"/>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22" name="TextBox 22"/>
          <p:cNvSpPr txBox="1"/>
          <p:nvPr/>
        </p:nvSpPr>
        <p:spPr>
          <a:xfrm>
            <a:off x="2070960" y="1555014"/>
            <a:ext cx="13126078" cy="731752"/>
          </a:xfrm>
          <a:prstGeom prst="rect">
            <a:avLst/>
          </a:prstGeom>
        </p:spPr>
        <p:txBody>
          <a:bodyPr lIns="0" tIns="0" rIns="0" bIns="0" rtlCol="0" anchor="t">
            <a:spAutoFit/>
          </a:bodyPr>
          <a:lstStyle/>
          <a:p>
            <a:pPr>
              <a:lnSpc>
                <a:spcPts val="5336"/>
              </a:lnSpc>
            </a:pPr>
            <a:r>
              <a:rPr lang="en-US" sz="4560">
                <a:solidFill>
                  <a:srgbClr val="1F2020"/>
                </a:solidFill>
                <a:latin typeface="Poppins Bold"/>
              </a:rPr>
              <a:t>Viết mã - Xây dựng - Chạy thử ứng dụng</a:t>
            </a:r>
          </a:p>
        </p:txBody>
      </p:sp>
      <p:sp>
        <p:nvSpPr>
          <p:cNvPr id="23" name="TextBox 23"/>
          <p:cNvSpPr txBox="1"/>
          <p:nvPr/>
        </p:nvSpPr>
        <p:spPr>
          <a:xfrm>
            <a:off x="514537" y="5814269"/>
            <a:ext cx="8397214" cy="3328864"/>
          </a:xfrm>
          <a:prstGeom prst="rect">
            <a:avLst/>
          </a:prstGeom>
        </p:spPr>
        <p:txBody>
          <a:bodyPr lIns="0" tIns="0" rIns="0" bIns="0" rtlCol="0" anchor="t">
            <a:spAutoFit/>
          </a:bodyPr>
          <a:lstStyle/>
          <a:p>
            <a:pPr marL="802610" lvl="1" indent="-401305">
              <a:lnSpc>
                <a:spcPts val="4349"/>
              </a:lnSpc>
              <a:buFont typeface="Arial"/>
              <a:buChar char="•"/>
            </a:pPr>
            <a:r>
              <a:rPr lang="en-US" sz="3717">
                <a:solidFill>
                  <a:srgbClr val="1F2020"/>
                </a:solidFill>
                <a:latin typeface="Poppins"/>
              </a:rPr>
              <a:t>Chọn một ngôn ngữ (java / kotlin).</a:t>
            </a:r>
          </a:p>
          <a:p>
            <a:pPr>
              <a:lnSpc>
                <a:spcPts val="4349"/>
              </a:lnSpc>
            </a:pPr>
            <a:endParaRPr lang="en-US" sz="3717">
              <a:solidFill>
                <a:srgbClr val="1F2020"/>
              </a:solidFill>
              <a:latin typeface="Poppins"/>
            </a:endParaRPr>
          </a:p>
          <a:p>
            <a:pPr marL="802610" lvl="1" indent="-401305">
              <a:lnSpc>
                <a:spcPts val="4349"/>
              </a:lnSpc>
              <a:buFont typeface="Arial"/>
              <a:buChar char="•"/>
            </a:pPr>
            <a:r>
              <a:rPr lang="en-US" sz="3717">
                <a:solidFill>
                  <a:srgbClr val="1F2020"/>
                </a:solidFill>
                <a:latin typeface="Poppins"/>
              </a:rPr>
              <a:t>Tìm hiểu và nắm vững các kiến thức cơ bản (OOP, CTDL&amp;GT, CSDL,...)</a:t>
            </a:r>
          </a:p>
        </p:txBody>
      </p:sp>
      <p:sp>
        <p:nvSpPr>
          <p:cNvPr id="24" name="TextBox 24"/>
          <p:cNvSpPr txBox="1"/>
          <p:nvPr/>
        </p:nvSpPr>
        <p:spPr>
          <a:xfrm>
            <a:off x="9691139" y="6559108"/>
            <a:ext cx="8397214" cy="3309814"/>
          </a:xfrm>
          <a:prstGeom prst="rect">
            <a:avLst/>
          </a:prstGeom>
        </p:spPr>
        <p:txBody>
          <a:bodyPr lIns="0" tIns="0" rIns="0" bIns="0" rtlCol="0" anchor="t">
            <a:spAutoFit/>
          </a:bodyPr>
          <a:lstStyle/>
          <a:p>
            <a:pPr marL="802610" lvl="1" indent="-401305">
              <a:lnSpc>
                <a:spcPts val="4349"/>
              </a:lnSpc>
              <a:buFont typeface="Arial"/>
              <a:buChar char="•"/>
            </a:pPr>
            <a:r>
              <a:rPr lang="en-US" sz="3717">
                <a:solidFill>
                  <a:srgbClr val="1F2020"/>
                </a:solidFill>
                <a:latin typeface="Poppins"/>
              </a:rPr>
              <a:t>Android Studio cung cấp nhiều công cụ phân tích thông minh giúp bạn làm việc nhanh hơn, viết mã chất lượng, thiết kế giao diện người dùng và tạo tài nguyên cho các loại thiết bị.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8177932" y="8597752"/>
            <a:ext cx="110068" cy="660548"/>
            <a:chOff x="0" y="0"/>
            <a:chExt cx="28989" cy="173972"/>
          </a:xfrm>
        </p:grpSpPr>
        <p:sp>
          <p:nvSpPr>
            <p:cNvPr id="4" name="Freeform 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5" name="TextBox 5"/>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065595" y="2286766"/>
            <a:ext cx="1042538" cy="47625"/>
            <a:chOff x="0" y="0"/>
            <a:chExt cx="274578" cy="12543"/>
          </a:xfrm>
        </p:grpSpPr>
        <p:sp>
          <p:nvSpPr>
            <p:cNvPr id="7" name="Freeform 7"/>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txBody>
            <a:bodyPr/>
            <a:lstStyle/>
            <a:p>
              <a:endParaRPr lang="en-US"/>
            </a:p>
          </p:txBody>
        </p:sp>
        <p:sp>
          <p:nvSpPr>
            <p:cNvPr id="8" name="TextBox 8"/>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65836" y="2744368"/>
            <a:ext cx="8494615" cy="3088951"/>
          </a:xfrm>
          <a:custGeom>
            <a:avLst/>
            <a:gdLst/>
            <a:ahLst/>
            <a:cxnLst/>
            <a:rect l="l" t="t" r="r" b="b"/>
            <a:pathLst>
              <a:path w="8494615" h="3088951">
                <a:moveTo>
                  <a:pt x="0" y="0"/>
                </a:moveTo>
                <a:lnTo>
                  <a:pt x="8494616" y="0"/>
                </a:lnTo>
                <a:lnTo>
                  <a:pt x="8494616" y="3088951"/>
                </a:lnTo>
                <a:lnTo>
                  <a:pt x="0" y="3088951"/>
                </a:lnTo>
                <a:lnTo>
                  <a:pt x="0" y="0"/>
                </a:lnTo>
                <a:close/>
              </a:path>
            </a:pathLst>
          </a:custGeom>
          <a:blipFill>
            <a:blip r:embed="rId4"/>
            <a:stretch>
              <a:fillRect/>
            </a:stretch>
          </a:blipFill>
        </p:spPr>
        <p:txBody>
          <a:bodyPr/>
          <a:lstStyle/>
          <a:p>
            <a:endParaRPr lang="en-US"/>
          </a:p>
        </p:txBody>
      </p:sp>
      <p:sp>
        <p:nvSpPr>
          <p:cNvPr id="10" name="Freeform 10"/>
          <p:cNvSpPr/>
          <p:nvPr/>
        </p:nvSpPr>
        <p:spPr>
          <a:xfrm>
            <a:off x="9773403" y="2744368"/>
            <a:ext cx="8314949" cy="2356845"/>
          </a:xfrm>
          <a:custGeom>
            <a:avLst/>
            <a:gdLst/>
            <a:ahLst/>
            <a:cxnLst/>
            <a:rect l="l" t="t" r="r" b="b"/>
            <a:pathLst>
              <a:path w="8314949" h="2356845">
                <a:moveTo>
                  <a:pt x="0" y="0"/>
                </a:moveTo>
                <a:lnTo>
                  <a:pt x="8314949" y="0"/>
                </a:lnTo>
                <a:lnTo>
                  <a:pt x="8314949" y="2356845"/>
                </a:lnTo>
                <a:lnTo>
                  <a:pt x="0" y="2356845"/>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12" name="TextBox 12"/>
          <p:cNvSpPr txBox="1"/>
          <p:nvPr/>
        </p:nvSpPr>
        <p:spPr>
          <a:xfrm>
            <a:off x="1812986" y="1345080"/>
            <a:ext cx="15619522" cy="731752"/>
          </a:xfrm>
          <a:prstGeom prst="rect">
            <a:avLst/>
          </a:prstGeom>
        </p:spPr>
        <p:txBody>
          <a:bodyPr lIns="0" tIns="0" rIns="0" bIns="0" rtlCol="0" anchor="t">
            <a:spAutoFit/>
          </a:bodyPr>
          <a:lstStyle/>
          <a:p>
            <a:pPr>
              <a:lnSpc>
                <a:spcPts val="5336"/>
              </a:lnSpc>
            </a:pPr>
            <a:r>
              <a:rPr lang="en-US" sz="4560">
                <a:solidFill>
                  <a:srgbClr val="1F2020"/>
                </a:solidFill>
                <a:latin typeface="Poppins Bold"/>
              </a:rPr>
              <a:t>Gỡ lỗi - Phân tích tài nguyên - Kiểm thử - Phát hành </a:t>
            </a:r>
          </a:p>
        </p:txBody>
      </p:sp>
      <p:sp>
        <p:nvSpPr>
          <p:cNvPr id="13" name="TextBox 13"/>
          <p:cNvSpPr txBox="1"/>
          <p:nvPr/>
        </p:nvSpPr>
        <p:spPr>
          <a:xfrm>
            <a:off x="563238" y="6223844"/>
            <a:ext cx="8397214" cy="2223964"/>
          </a:xfrm>
          <a:prstGeom prst="rect">
            <a:avLst/>
          </a:prstGeom>
        </p:spPr>
        <p:txBody>
          <a:bodyPr lIns="0" tIns="0" rIns="0" bIns="0" rtlCol="0" anchor="t">
            <a:spAutoFit/>
          </a:bodyPr>
          <a:lstStyle/>
          <a:p>
            <a:pPr marL="802610" lvl="1" indent="-401305">
              <a:lnSpc>
                <a:spcPts val="4349"/>
              </a:lnSpc>
              <a:buFont typeface="Arial"/>
              <a:buChar char="•"/>
            </a:pPr>
            <a:r>
              <a:rPr lang="en-US" sz="3717">
                <a:solidFill>
                  <a:srgbClr val="1F2020"/>
                </a:solidFill>
                <a:latin typeface="Poppins"/>
              </a:rPr>
              <a:t>Trong giai đoạn lặp lại này, bạn tiếp tục vừa phát triển ứng dụng vừa loại bỏ các lỗi và tối ưu hoá hiệu suất..</a:t>
            </a:r>
          </a:p>
        </p:txBody>
      </p:sp>
      <p:sp>
        <p:nvSpPr>
          <p:cNvPr id="14" name="TextBox 14"/>
          <p:cNvSpPr txBox="1"/>
          <p:nvPr/>
        </p:nvSpPr>
        <p:spPr>
          <a:xfrm>
            <a:off x="9890786" y="6223844"/>
            <a:ext cx="8397214" cy="3309814"/>
          </a:xfrm>
          <a:prstGeom prst="rect">
            <a:avLst/>
          </a:prstGeom>
        </p:spPr>
        <p:txBody>
          <a:bodyPr lIns="0" tIns="0" rIns="0" bIns="0" rtlCol="0" anchor="t">
            <a:spAutoFit/>
          </a:bodyPr>
          <a:lstStyle/>
          <a:p>
            <a:pPr marL="802610" lvl="1" indent="-401305">
              <a:lnSpc>
                <a:spcPts val="4349"/>
              </a:lnSpc>
              <a:buFont typeface="Arial"/>
              <a:buChar char="•"/>
            </a:pPr>
            <a:r>
              <a:rPr lang="en-US" sz="3717">
                <a:solidFill>
                  <a:srgbClr val="1F2020"/>
                </a:solidFill>
                <a:latin typeface="Poppins"/>
              </a:rPr>
              <a:t>Để chuẩn bị phát hành ứng dụng cho người dùng, bạn cần xây dựng một tệp </a:t>
            </a:r>
            <a:r>
              <a:rPr lang="en-US" sz="3717" u="sng">
                <a:solidFill>
                  <a:srgbClr val="1F2020"/>
                </a:solidFill>
                <a:latin typeface="Poppins"/>
                <a:hlinkClick r:id="rId6" tooltip="https://developer.android.com/guide/app-bundle?hl=vi"/>
              </a:rPr>
              <a:t>Android App Bundle</a:t>
            </a:r>
            <a:r>
              <a:rPr lang="en-US" sz="3717">
                <a:solidFill>
                  <a:srgbClr val="1F2020"/>
                </a:solidFill>
                <a:latin typeface="Poppins"/>
              </a:rPr>
              <a:t>, ký bằng khoá bảo mật và sẵn sàng phát hành tệp đó lên Cửa hàng Google Play.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4313621" y="-592800"/>
            <a:ext cx="4658921" cy="921847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563694" y="1661325"/>
            <a:ext cx="4658921" cy="9218475"/>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p:nvPr/>
        </p:nvGrpSpPr>
        <p:grpSpPr>
          <a:xfrm>
            <a:off x="10122180" y="3271549"/>
            <a:ext cx="1042538" cy="47625"/>
            <a:chOff x="0" y="0"/>
            <a:chExt cx="274578" cy="12543"/>
          </a:xfrm>
        </p:grpSpPr>
        <p:sp>
          <p:nvSpPr>
            <p:cNvPr id="33" name="Freeform 3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txBody>
            <a:bodyPr/>
            <a:lstStyle/>
            <a:p>
              <a:endParaRPr lang="en-US"/>
            </a:p>
          </p:txBody>
        </p:sp>
        <p:sp>
          <p:nvSpPr>
            <p:cNvPr id="34" name="TextBox 3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3270950" y="4142904"/>
            <a:ext cx="1237591" cy="1237591"/>
          </a:xfrm>
          <a:custGeom>
            <a:avLst/>
            <a:gdLst/>
            <a:ahLst/>
            <a:cxnLst/>
            <a:rect l="l" t="t" r="r" b="b"/>
            <a:pathLst>
              <a:path w="1237591" h="1237591">
                <a:moveTo>
                  <a:pt x="0" y="0"/>
                </a:moveTo>
                <a:lnTo>
                  <a:pt x="1237591" y="0"/>
                </a:lnTo>
                <a:lnTo>
                  <a:pt x="1237591" y="1237590"/>
                </a:lnTo>
                <a:lnTo>
                  <a:pt x="0" y="1237590"/>
                </a:lnTo>
                <a:lnTo>
                  <a:pt x="0" y="0"/>
                </a:lnTo>
                <a:close/>
              </a:path>
            </a:pathLst>
          </a:custGeom>
          <a:blipFill>
            <a:blip r:embed="rId5"/>
            <a:stretch>
              <a:fillRect/>
            </a:stretch>
          </a:blipFill>
        </p:spPr>
        <p:txBody>
          <a:bodyPr/>
          <a:lstStyle/>
          <a:p>
            <a:endParaRPr lang="en-US"/>
          </a:p>
        </p:txBody>
      </p:sp>
      <p:sp>
        <p:nvSpPr>
          <p:cNvPr id="36" name="Freeform 36"/>
          <p:cNvSpPr/>
          <p:nvPr/>
        </p:nvSpPr>
        <p:spPr>
          <a:xfrm>
            <a:off x="9851539" y="4256701"/>
            <a:ext cx="3302751" cy="1123793"/>
          </a:xfrm>
          <a:custGeom>
            <a:avLst/>
            <a:gdLst/>
            <a:ahLst/>
            <a:cxnLst/>
            <a:rect l="l" t="t" r="r" b="b"/>
            <a:pathLst>
              <a:path w="3302751" h="1123793">
                <a:moveTo>
                  <a:pt x="0" y="0"/>
                </a:moveTo>
                <a:lnTo>
                  <a:pt x="3302750" y="0"/>
                </a:lnTo>
                <a:lnTo>
                  <a:pt x="3302750" y="1123793"/>
                </a:lnTo>
                <a:lnTo>
                  <a:pt x="0" y="1123793"/>
                </a:lnTo>
                <a:lnTo>
                  <a:pt x="0" y="0"/>
                </a:lnTo>
                <a:close/>
              </a:path>
            </a:pathLst>
          </a:custGeom>
          <a:blipFill>
            <a:blip r:embed="rId6"/>
            <a:stretch>
              <a:fillRect/>
            </a:stretch>
          </a:blipFill>
        </p:spPr>
        <p:txBody>
          <a:bodyPr/>
          <a:lstStyle/>
          <a:p>
            <a:endParaRPr lang="en-US"/>
          </a:p>
        </p:txBody>
      </p:sp>
      <p:sp>
        <p:nvSpPr>
          <p:cNvPr id="37" name="Freeform 37"/>
          <p:cNvSpPr/>
          <p:nvPr/>
        </p:nvSpPr>
        <p:spPr>
          <a:xfrm>
            <a:off x="9630990" y="6199644"/>
            <a:ext cx="4258756" cy="2129378"/>
          </a:xfrm>
          <a:custGeom>
            <a:avLst/>
            <a:gdLst/>
            <a:ahLst/>
            <a:cxnLst/>
            <a:rect l="l" t="t" r="r" b="b"/>
            <a:pathLst>
              <a:path w="4258756" h="2129378">
                <a:moveTo>
                  <a:pt x="0" y="0"/>
                </a:moveTo>
                <a:lnTo>
                  <a:pt x="4258756" y="0"/>
                </a:lnTo>
                <a:lnTo>
                  <a:pt x="4258756" y="2129378"/>
                </a:lnTo>
                <a:lnTo>
                  <a:pt x="0" y="2129378"/>
                </a:lnTo>
                <a:lnTo>
                  <a:pt x="0" y="0"/>
                </a:lnTo>
                <a:close/>
              </a:path>
            </a:pathLst>
          </a:custGeom>
          <a:blipFill>
            <a:blip r:embed="rId7"/>
            <a:stretch>
              <a:fillRect/>
            </a:stretch>
          </a:blipFill>
        </p:spPr>
        <p:txBody>
          <a:bodyPr/>
          <a:lstStyle/>
          <a:p>
            <a:endParaRPr lang="en-US"/>
          </a:p>
        </p:txBody>
      </p:sp>
      <p:sp>
        <p:nvSpPr>
          <p:cNvPr id="38" name="Freeform 38"/>
          <p:cNvSpPr/>
          <p:nvPr/>
        </p:nvSpPr>
        <p:spPr>
          <a:xfrm>
            <a:off x="15445542" y="4074371"/>
            <a:ext cx="1496138" cy="1374656"/>
          </a:xfrm>
          <a:custGeom>
            <a:avLst/>
            <a:gdLst/>
            <a:ahLst/>
            <a:cxnLst/>
            <a:rect l="l" t="t" r="r" b="b"/>
            <a:pathLst>
              <a:path w="1496138" h="1374656">
                <a:moveTo>
                  <a:pt x="0" y="0"/>
                </a:moveTo>
                <a:lnTo>
                  <a:pt x="1496138" y="0"/>
                </a:lnTo>
                <a:lnTo>
                  <a:pt x="1496138" y="1374656"/>
                </a:lnTo>
                <a:lnTo>
                  <a:pt x="0" y="1374656"/>
                </a:lnTo>
                <a:lnTo>
                  <a:pt x="0" y="0"/>
                </a:lnTo>
                <a:close/>
              </a:path>
            </a:pathLst>
          </a:custGeom>
          <a:blipFill>
            <a:blip r:embed="rId8"/>
            <a:stretch>
              <a:fillRect/>
            </a:stretch>
          </a:blipFill>
        </p:spPr>
        <p:txBody>
          <a:bodyPr/>
          <a:lstStyle/>
          <a:p>
            <a:endParaRPr lang="en-US"/>
          </a:p>
        </p:txBody>
      </p:sp>
      <p:sp>
        <p:nvSpPr>
          <p:cNvPr id="39" name="Freeform 39"/>
          <p:cNvSpPr/>
          <p:nvPr/>
        </p:nvSpPr>
        <p:spPr>
          <a:xfrm>
            <a:off x="14108821" y="6199644"/>
            <a:ext cx="2283000" cy="2283000"/>
          </a:xfrm>
          <a:custGeom>
            <a:avLst/>
            <a:gdLst/>
            <a:ahLst/>
            <a:cxnLst/>
            <a:rect l="l" t="t" r="r" b="b"/>
            <a:pathLst>
              <a:path w="2283000" h="2283000">
                <a:moveTo>
                  <a:pt x="0" y="0"/>
                </a:moveTo>
                <a:lnTo>
                  <a:pt x="2282999" y="0"/>
                </a:lnTo>
                <a:lnTo>
                  <a:pt x="2282999" y="2283000"/>
                </a:lnTo>
                <a:lnTo>
                  <a:pt x="0" y="2283000"/>
                </a:lnTo>
                <a:lnTo>
                  <a:pt x="0" y="0"/>
                </a:lnTo>
                <a:close/>
              </a:path>
            </a:pathLst>
          </a:custGeom>
          <a:blipFill>
            <a:blip r:embed="rId9"/>
            <a:stretch>
              <a:fillRect/>
            </a:stretch>
          </a:blipFill>
        </p:spPr>
        <p:txBody>
          <a:bodyPr/>
          <a:lstStyle/>
          <a:p>
            <a:endParaRPr lang="en-US"/>
          </a:p>
        </p:txBody>
      </p:sp>
      <p:sp>
        <p:nvSpPr>
          <p:cNvPr id="40" name="TextBox 40"/>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41" name="TextBox 41"/>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42" name="TextBox 42"/>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43" name="TextBox 43"/>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44" name="TextBox 44"/>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45" name="TextBox 45"/>
          <p:cNvSpPr txBox="1"/>
          <p:nvPr/>
        </p:nvSpPr>
        <p:spPr>
          <a:xfrm>
            <a:off x="10122180" y="1646102"/>
            <a:ext cx="6064219" cy="1408027"/>
          </a:xfrm>
          <a:prstGeom prst="rect">
            <a:avLst/>
          </a:prstGeom>
        </p:spPr>
        <p:txBody>
          <a:bodyPr lIns="0" tIns="0" rIns="0" bIns="0" rtlCol="0" anchor="t">
            <a:spAutoFit/>
          </a:bodyPr>
          <a:lstStyle/>
          <a:p>
            <a:pPr>
              <a:lnSpc>
                <a:spcPts val="5336"/>
              </a:lnSpc>
            </a:pPr>
            <a:r>
              <a:rPr lang="en-US" sz="4560">
                <a:solidFill>
                  <a:srgbClr val="1F2020"/>
                </a:solidFill>
                <a:latin typeface="Poppins Bold"/>
              </a:rPr>
              <a:t>Các kỹ năng khác cần trang bị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rot="1865393">
            <a:off x="-944694" y="6328342"/>
            <a:ext cx="4658921" cy="921847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2" name="Freeform 22"/>
          <p:cNvSpPr/>
          <p:nvPr/>
        </p:nvSpPr>
        <p:spPr>
          <a:xfrm>
            <a:off x="4702629" y="1404974"/>
            <a:ext cx="1237591" cy="1237591"/>
          </a:xfrm>
          <a:custGeom>
            <a:avLst/>
            <a:gdLst/>
            <a:ahLst/>
            <a:cxnLst/>
            <a:rect l="l" t="t" r="r" b="b"/>
            <a:pathLst>
              <a:path w="1237591" h="1237591">
                <a:moveTo>
                  <a:pt x="0" y="0"/>
                </a:moveTo>
                <a:lnTo>
                  <a:pt x="1237590" y="0"/>
                </a:lnTo>
                <a:lnTo>
                  <a:pt x="1237590" y="1237590"/>
                </a:lnTo>
                <a:lnTo>
                  <a:pt x="0" y="1237590"/>
                </a:lnTo>
                <a:lnTo>
                  <a:pt x="0" y="0"/>
                </a:lnTo>
                <a:close/>
              </a:path>
            </a:pathLst>
          </a:custGeom>
          <a:blipFill>
            <a:blip r:embed="rId5"/>
            <a:stretch>
              <a:fillRect/>
            </a:stretch>
          </a:blipFill>
        </p:spPr>
        <p:txBody>
          <a:bodyPr/>
          <a:lstStyle/>
          <a:p>
            <a:endParaRPr lang="en-US"/>
          </a:p>
        </p:txBody>
      </p:sp>
      <p:sp>
        <p:nvSpPr>
          <p:cNvPr id="23" name="Freeform 23"/>
          <p:cNvSpPr/>
          <p:nvPr/>
        </p:nvSpPr>
        <p:spPr>
          <a:xfrm>
            <a:off x="1514659" y="1518771"/>
            <a:ext cx="3302751" cy="1123793"/>
          </a:xfrm>
          <a:custGeom>
            <a:avLst/>
            <a:gdLst/>
            <a:ahLst/>
            <a:cxnLst/>
            <a:rect l="l" t="t" r="r" b="b"/>
            <a:pathLst>
              <a:path w="3302751" h="1123793">
                <a:moveTo>
                  <a:pt x="0" y="0"/>
                </a:moveTo>
                <a:lnTo>
                  <a:pt x="3302751" y="0"/>
                </a:lnTo>
                <a:lnTo>
                  <a:pt x="3302751" y="1123793"/>
                </a:lnTo>
                <a:lnTo>
                  <a:pt x="0" y="1123793"/>
                </a:lnTo>
                <a:lnTo>
                  <a:pt x="0" y="0"/>
                </a:lnTo>
                <a:close/>
              </a:path>
            </a:pathLst>
          </a:custGeom>
          <a:blipFill>
            <a:blip r:embed="rId6"/>
            <a:stretch>
              <a:fillRect/>
            </a:stretch>
          </a:blipFill>
        </p:spPr>
        <p:txBody>
          <a:bodyPr/>
          <a:lstStyle/>
          <a:p>
            <a:endParaRPr lang="en-US"/>
          </a:p>
        </p:txBody>
      </p:sp>
      <p:sp>
        <p:nvSpPr>
          <p:cNvPr id="24" name="Freeform 24"/>
          <p:cNvSpPr/>
          <p:nvPr/>
        </p:nvSpPr>
        <p:spPr>
          <a:xfrm>
            <a:off x="6422680" y="4586814"/>
            <a:ext cx="3944229" cy="1972115"/>
          </a:xfrm>
          <a:custGeom>
            <a:avLst/>
            <a:gdLst/>
            <a:ahLst/>
            <a:cxnLst/>
            <a:rect l="l" t="t" r="r" b="b"/>
            <a:pathLst>
              <a:path w="3944229" h="1972115">
                <a:moveTo>
                  <a:pt x="0" y="0"/>
                </a:moveTo>
                <a:lnTo>
                  <a:pt x="3944230" y="0"/>
                </a:lnTo>
                <a:lnTo>
                  <a:pt x="3944230" y="1972115"/>
                </a:lnTo>
                <a:lnTo>
                  <a:pt x="0" y="1972115"/>
                </a:lnTo>
                <a:lnTo>
                  <a:pt x="0" y="0"/>
                </a:lnTo>
                <a:close/>
              </a:path>
            </a:pathLst>
          </a:custGeom>
          <a:blipFill>
            <a:blip r:embed="rId7"/>
            <a:stretch>
              <a:fillRect/>
            </a:stretch>
          </a:blipFill>
        </p:spPr>
        <p:txBody>
          <a:bodyPr/>
          <a:lstStyle/>
          <a:p>
            <a:endParaRPr lang="en-US"/>
          </a:p>
        </p:txBody>
      </p:sp>
      <p:sp>
        <p:nvSpPr>
          <p:cNvPr id="25" name="TextBox 25"/>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26" name="TextBox 26"/>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27" name="TextBox 27"/>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28" name="TextBox 28"/>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29" name="TextBox 29"/>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30" name="TextBox 30"/>
          <p:cNvSpPr txBox="1"/>
          <p:nvPr/>
        </p:nvSpPr>
        <p:spPr>
          <a:xfrm>
            <a:off x="1514659" y="2874270"/>
            <a:ext cx="14426183" cy="1335256"/>
          </a:xfrm>
          <a:prstGeom prst="rect">
            <a:avLst/>
          </a:prstGeom>
        </p:spPr>
        <p:txBody>
          <a:bodyPr lIns="0" tIns="0" rIns="0" bIns="0" rtlCol="0" anchor="t">
            <a:spAutoFit/>
          </a:bodyPr>
          <a:lstStyle/>
          <a:p>
            <a:pPr>
              <a:lnSpc>
                <a:spcPts val="3464"/>
              </a:lnSpc>
            </a:pPr>
            <a:r>
              <a:rPr lang="en-US" sz="2960">
                <a:solidFill>
                  <a:srgbClr val="1F2020"/>
                </a:solidFill>
                <a:latin typeface="Poppins"/>
              </a:rPr>
              <a:t>Git và Github hỗ trợ việc quản lý mã nguồn, lưu trữ các phiên bản, nhờ đó các thành viên trong team có thể cùng nhau làm việc hiệu quả trên một dự án</a:t>
            </a:r>
          </a:p>
        </p:txBody>
      </p:sp>
      <p:sp>
        <p:nvSpPr>
          <p:cNvPr id="31" name="TextBox 31"/>
          <p:cNvSpPr txBox="1"/>
          <p:nvPr/>
        </p:nvSpPr>
        <p:spPr>
          <a:xfrm>
            <a:off x="6280615" y="6721797"/>
            <a:ext cx="10382245" cy="1773406"/>
          </a:xfrm>
          <a:prstGeom prst="rect">
            <a:avLst/>
          </a:prstGeom>
        </p:spPr>
        <p:txBody>
          <a:bodyPr lIns="0" tIns="0" rIns="0" bIns="0" rtlCol="0" anchor="t">
            <a:spAutoFit/>
          </a:bodyPr>
          <a:lstStyle/>
          <a:p>
            <a:pPr>
              <a:lnSpc>
                <a:spcPts val="3464"/>
              </a:lnSpc>
            </a:pPr>
            <a:r>
              <a:rPr lang="en-US" sz="2960">
                <a:solidFill>
                  <a:srgbClr val="1F2020"/>
                </a:solidFill>
                <a:latin typeface="Poppins"/>
              </a:rPr>
              <a:t>Học về UX/UI design giúp developer phát triển khả năng xây dựng ứng dụng mobile có giao diện đẹp mắt (UI) và khả năng tương tác, đáp ứng trải nghiệm của người dùng (UX)</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rot="1865393">
            <a:off x="-944694" y="6328342"/>
            <a:ext cx="4658921" cy="921847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2" name="Freeform 22"/>
          <p:cNvSpPr/>
          <p:nvPr/>
        </p:nvSpPr>
        <p:spPr>
          <a:xfrm>
            <a:off x="1505134" y="1546231"/>
            <a:ext cx="1496138" cy="1374656"/>
          </a:xfrm>
          <a:custGeom>
            <a:avLst/>
            <a:gdLst/>
            <a:ahLst/>
            <a:cxnLst/>
            <a:rect l="l" t="t" r="r" b="b"/>
            <a:pathLst>
              <a:path w="1496138" h="1374656">
                <a:moveTo>
                  <a:pt x="0" y="0"/>
                </a:moveTo>
                <a:lnTo>
                  <a:pt x="1496138" y="0"/>
                </a:lnTo>
                <a:lnTo>
                  <a:pt x="1496138" y="1374656"/>
                </a:lnTo>
                <a:lnTo>
                  <a:pt x="0" y="1374656"/>
                </a:lnTo>
                <a:lnTo>
                  <a:pt x="0" y="0"/>
                </a:lnTo>
                <a:close/>
              </a:path>
            </a:pathLst>
          </a:custGeom>
          <a:blipFill>
            <a:blip r:embed="rId5"/>
            <a:stretch>
              <a:fillRect/>
            </a:stretch>
          </a:blipFill>
        </p:spPr>
        <p:txBody>
          <a:bodyPr/>
          <a:lstStyle/>
          <a:p>
            <a:endParaRPr lang="en-US"/>
          </a:p>
        </p:txBody>
      </p:sp>
      <p:sp>
        <p:nvSpPr>
          <p:cNvPr id="23" name="Freeform 23"/>
          <p:cNvSpPr/>
          <p:nvPr/>
        </p:nvSpPr>
        <p:spPr>
          <a:xfrm>
            <a:off x="5759747" y="5731291"/>
            <a:ext cx="2283000" cy="2283000"/>
          </a:xfrm>
          <a:custGeom>
            <a:avLst/>
            <a:gdLst/>
            <a:ahLst/>
            <a:cxnLst/>
            <a:rect l="l" t="t" r="r" b="b"/>
            <a:pathLst>
              <a:path w="2283000" h="2283000">
                <a:moveTo>
                  <a:pt x="0" y="0"/>
                </a:moveTo>
                <a:lnTo>
                  <a:pt x="2283000" y="0"/>
                </a:lnTo>
                <a:lnTo>
                  <a:pt x="2283000" y="2283000"/>
                </a:lnTo>
                <a:lnTo>
                  <a:pt x="0" y="2283000"/>
                </a:lnTo>
                <a:lnTo>
                  <a:pt x="0" y="0"/>
                </a:lnTo>
                <a:close/>
              </a:path>
            </a:pathLst>
          </a:custGeom>
          <a:blipFill>
            <a:blip r:embed="rId6"/>
            <a:stretch>
              <a:fillRect/>
            </a:stretch>
          </a:blipFill>
        </p:spPr>
        <p:txBody>
          <a:bodyPr/>
          <a:lstStyle/>
          <a:p>
            <a:endParaRPr lang="en-US"/>
          </a:p>
        </p:txBody>
      </p:sp>
      <p:sp>
        <p:nvSpPr>
          <p:cNvPr id="24" name="TextBox 24"/>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25" name="TextBox 25"/>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26" name="TextBox 26"/>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27" name="TextBox 27"/>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28" name="TextBox 28"/>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29" name="TextBox 29"/>
          <p:cNvSpPr txBox="1"/>
          <p:nvPr/>
        </p:nvSpPr>
        <p:spPr>
          <a:xfrm>
            <a:off x="1505134" y="3160020"/>
            <a:ext cx="14426183" cy="1773406"/>
          </a:xfrm>
          <a:prstGeom prst="rect">
            <a:avLst/>
          </a:prstGeom>
        </p:spPr>
        <p:txBody>
          <a:bodyPr lIns="0" tIns="0" rIns="0" bIns="0" rtlCol="0" anchor="t">
            <a:spAutoFit/>
          </a:bodyPr>
          <a:lstStyle/>
          <a:p>
            <a:pPr>
              <a:lnSpc>
                <a:spcPts val="3464"/>
              </a:lnSpc>
            </a:pPr>
            <a:r>
              <a:rPr lang="en-US" sz="2960">
                <a:solidFill>
                  <a:srgbClr val="1F2020"/>
                </a:solidFill>
                <a:latin typeface="Poppins"/>
              </a:rPr>
              <a:t>XML là một ngôn ngữ đánh dấu được sử dụng rộng rãi trong lập trình Android để định nghĩa giao diện người dùng và các tài nguyên khác như cấu hình ứng dụng. XML thường mô tả giao diện người dùng và để định nghĩa các tài nguyên.</a:t>
            </a:r>
          </a:p>
        </p:txBody>
      </p:sp>
      <p:sp>
        <p:nvSpPr>
          <p:cNvPr id="30" name="TextBox 30"/>
          <p:cNvSpPr txBox="1"/>
          <p:nvPr/>
        </p:nvSpPr>
        <p:spPr>
          <a:xfrm>
            <a:off x="8301519" y="5929700"/>
            <a:ext cx="8617783" cy="2211556"/>
          </a:xfrm>
          <a:prstGeom prst="rect">
            <a:avLst/>
          </a:prstGeom>
        </p:spPr>
        <p:txBody>
          <a:bodyPr lIns="0" tIns="0" rIns="0" bIns="0" rtlCol="0" anchor="t">
            <a:spAutoFit/>
          </a:bodyPr>
          <a:lstStyle/>
          <a:p>
            <a:pPr>
              <a:lnSpc>
                <a:spcPts val="3464"/>
              </a:lnSpc>
            </a:pPr>
            <a:r>
              <a:rPr lang="en-US" sz="2960">
                <a:solidFill>
                  <a:srgbClr val="1F2020"/>
                </a:solidFill>
                <a:latin typeface="Poppins"/>
              </a:rPr>
              <a:t>Nắm rõ về cấu trúc, nguyên lý hoạt động của cơ sở dữ liệu, cấu trúc hoặc phi cấu trúc, phổ biến như SQL, MySQL, sẽ phục vụ tốt hơn cho quá trình xây dựng ứng dụng có tương tác và lưu trữ dữ liệu người dùng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14589842" y="6821687"/>
            <a:ext cx="4658921" cy="921847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2" name="Freeform 22"/>
          <p:cNvSpPr/>
          <p:nvPr/>
        </p:nvSpPr>
        <p:spPr>
          <a:xfrm>
            <a:off x="2009732" y="3880903"/>
            <a:ext cx="11345014" cy="5881568"/>
          </a:xfrm>
          <a:custGeom>
            <a:avLst/>
            <a:gdLst/>
            <a:ahLst/>
            <a:cxnLst/>
            <a:rect l="l" t="t" r="r" b="b"/>
            <a:pathLst>
              <a:path w="11345014" h="5881568">
                <a:moveTo>
                  <a:pt x="0" y="0"/>
                </a:moveTo>
                <a:lnTo>
                  <a:pt x="11345014" y="0"/>
                </a:lnTo>
                <a:lnTo>
                  <a:pt x="11345014" y="5881567"/>
                </a:lnTo>
                <a:lnTo>
                  <a:pt x="0" y="5881567"/>
                </a:lnTo>
                <a:lnTo>
                  <a:pt x="0" y="0"/>
                </a:lnTo>
                <a:close/>
              </a:path>
            </a:pathLst>
          </a:custGeom>
          <a:blipFill>
            <a:blip r:embed="rId5"/>
            <a:stretch>
              <a:fillRect/>
            </a:stretch>
          </a:blipFill>
        </p:spPr>
        <p:txBody>
          <a:bodyPr/>
          <a:lstStyle/>
          <a:p>
            <a:endParaRPr lang="en-US"/>
          </a:p>
        </p:txBody>
      </p:sp>
      <p:sp>
        <p:nvSpPr>
          <p:cNvPr id="23" name="TextBox 23"/>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24" name="TextBox 24"/>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25" name="TextBox 25"/>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26" name="TextBox 26"/>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27" name="TextBox 27"/>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28" name="TextBox 28"/>
          <p:cNvSpPr txBox="1"/>
          <p:nvPr/>
        </p:nvSpPr>
        <p:spPr>
          <a:xfrm>
            <a:off x="1039108" y="1515539"/>
            <a:ext cx="16220192" cy="1335256"/>
          </a:xfrm>
          <a:prstGeom prst="rect">
            <a:avLst/>
          </a:prstGeom>
        </p:spPr>
        <p:txBody>
          <a:bodyPr lIns="0" tIns="0" rIns="0" bIns="0" rtlCol="0" anchor="t">
            <a:spAutoFit/>
          </a:bodyPr>
          <a:lstStyle/>
          <a:p>
            <a:pPr>
              <a:lnSpc>
                <a:spcPts val="3464"/>
              </a:lnSpc>
            </a:pPr>
            <a:r>
              <a:rPr lang="en-US" sz="2960">
                <a:solidFill>
                  <a:srgbClr val="1F2020"/>
                </a:solidFill>
                <a:latin typeface="Poppins"/>
              </a:rPr>
              <a:t>Ngoài ra, ta cũng cần có kiến thức cơ bản hoặc vững về lập trình, có tư duy thuật toán, giải quyết vấn đề, vì thế cần nắm vững ngôn ngữ lập trình trước, đặc biệt trong lập trình Android là Java hoặc Kotlin,..</a:t>
            </a:r>
          </a:p>
        </p:txBody>
      </p:sp>
      <p:sp>
        <p:nvSpPr>
          <p:cNvPr id="29" name="TextBox 29"/>
          <p:cNvSpPr txBox="1"/>
          <p:nvPr/>
        </p:nvSpPr>
        <p:spPr>
          <a:xfrm>
            <a:off x="1039108" y="3131608"/>
            <a:ext cx="16220192" cy="458956"/>
          </a:xfrm>
          <a:prstGeom prst="rect">
            <a:avLst/>
          </a:prstGeom>
        </p:spPr>
        <p:txBody>
          <a:bodyPr lIns="0" tIns="0" rIns="0" bIns="0" rtlCol="0" anchor="t">
            <a:spAutoFit/>
          </a:bodyPr>
          <a:lstStyle/>
          <a:p>
            <a:pPr>
              <a:lnSpc>
                <a:spcPts val="3464"/>
              </a:lnSpc>
            </a:pPr>
            <a:r>
              <a:rPr lang="en-US" sz="2960">
                <a:solidFill>
                  <a:srgbClr val="1F2020"/>
                </a:solidFill>
                <a:latin typeface="Poppins"/>
              </a:rPr>
              <a:t>Cuối cùng là yêu cầu nắm vững design pattern của một mobile app, ví dụ sơ đồ: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48802" y="7301218"/>
            <a:ext cx="20585603" cy="5264356"/>
            <a:chOff x="0" y="0"/>
            <a:chExt cx="4274726" cy="1093176"/>
          </a:xfrm>
        </p:grpSpPr>
        <p:sp>
          <p:nvSpPr>
            <p:cNvPr id="10" name="Freeform 10"/>
            <p:cNvSpPr/>
            <p:nvPr/>
          </p:nvSpPr>
          <p:spPr>
            <a:xfrm>
              <a:off x="0" y="0"/>
              <a:ext cx="4274726" cy="1093176"/>
            </a:xfrm>
            <a:custGeom>
              <a:avLst/>
              <a:gdLst/>
              <a:ahLst/>
              <a:cxnLst/>
              <a:rect l="l" t="t" r="r" b="b"/>
              <a:pathLst>
                <a:path w="4274726" h="109317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335ACF"/>
            </a:solidFill>
          </p:spPr>
          <p:txBody>
            <a:bodyPr/>
            <a:lstStyle/>
            <a:p>
              <a:endParaRPr lang="en-US"/>
            </a:p>
          </p:txBody>
        </p:sp>
        <p:sp>
          <p:nvSpPr>
            <p:cNvPr id="11" name="TextBox 11"/>
            <p:cNvSpPr txBox="1"/>
            <p:nvPr/>
          </p:nvSpPr>
          <p:spPr>
            <a:xfrm>
              <a:off x="400756" y="64385"/>
              <a:ext cx="3473215" cy="92630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13" name="TextBox 13"/>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14" name="TextBox 14"/>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15" name="TextBox 15"/>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16" name="TextBox 16"/>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17" name="TextBox 17"/>
          <p:cNvSpPr txBox="1"/>
          <p:nvPr/>
        </p:nvSpPr>
        <p:spPr>
          <a:xfrm>
            <a:off x="2351998" y="900394"/>
            <a:ext cx="13588845" cy="2137528"/>
          </a:xfrm>
          <a:prstGeom prst="rect">
            <a:avLst/>
          </a:prstGeom>
        </p:spPr>
        <p:txBody>
          <a:bodyPr lIns="0" tIns="0" rIns="0" bIns="0" rtlCol="0" anchor="t">
            <a:spAutoFit/>
          </a:bodyPr>
          <a:lstStyle/>
          <a:p>
            <a:pPr algn="ctr">
              <a:lnSpc>
                <a:spcPts val="16583"/>
              </a:lnSpc>
              <a:spcBef>
                <a:spcPct val="0"/>
              </a:spcBef>
            </a:pPr>
            <a:r>
              <a:rPr lang="en-US" sz="11845">
                <a:solidFill>
                  <a:srgbClr val="335ACF"/>
                </a:solidFill>
                <a:latin typeface="Poppins"/>
              </a:rPr>
              <a:t>Nguồn tham khảo</a:t>
            </a:r>
          </a:p>
        </p:txBody>
      </p:sp>
      <p:sp>
        <p:nvSpPr>
          <p:cNvPr id="18" name="TextBox 18"/>
          <p:cNvSpPr txBox="1"/>
          <p:nvPr/>
        </p:nvSpPr>
        <p:spPr>
          <a:xfrm>
            <a:off x="2003890" y="3542747"/>
            <a:ext cx="14426183" cy="3964156"/>
          </a:xfrm>
          <a:prstGeom prst="rect">
            <a:avLst/>
          </a:prstGeom>
        </p:spPr>
        <p:txBody>
          <a:bodyPr lIns="0" tIns="0" rIns="0" bIns="0" rtlCol="0" anchor="t">
            <a:spAutoFit/>
          </a:bodyPr>
          <a:lstStyle/>
          <a:p>
            <a:pPr marL="639248" lvl="1" indent="-319624">
              <a:lnSpc>
                <a:spcPts val="3464"/>
              </a:lnSpc>
              <a:buFont typeface="Arial"/>
              <a:buChar char="•"/>
            </a:pPr>
            <a:r>
              <a:rPr lang="en-US" sz="2960" u="sng">
                <a:solidFill>
                  <a:srgbClr val="1F2020"/>
                </a:solidFill>
                <a:latin typeface="Poppins"/>
                <a:hlinkClick r:id="rId4" tooltip="https://developer.android.com/studio/workflow?hl=vi"/>
              </a:rPr>
              <a:t>https://developer.android.com/studio/workflow?hl=vi</a:t>
            </a:r>
          </a:p>
          <a:p>
            <a:pPr marL="639248" lvl="1" indent="-319624">
              <a:lnSpc>
                <a:spcPts val="3464"/>
              </a:lnSpc>
              <a:buFont typeface="Arial"/>
              <a:buChar char="•"/>
            </a:pPr>
            <a:r>
              <a:rPr lang="en-US" sz="2960" u="sng">
                <a:solidFill>
                  <a:srgbClr val="1F2020"/>
                </a:solidFill>
                <a:latin typeface="Poppins"/>
                <a:hlinkClick r:id="rId5" tooltip="https://aws.amazon.com/mobile/mobile-application-development/"/>
              </a:rPr>
              <a:t>https://aws.amazon.com/mobile/mobile-application-development/</a:t>
            </a:r>
          </a:p>
          <a:p>
            <a:pPr marL="639248" lvl="1" indent="-319624">
              <a:lnSpc>
                <a:spcPts val="3464"/>
              </a:lnSpc>
              <a:buFont typeface="Arial"/>
              <a:buChar char="•"/>
            </a:pPr>
            <a:r>
              <a:rPr lang="en-US" sz="2960" u="sng">
                <a:solidFill>
                  <a:srgbClr val="1F2020"/>
                </a:solidFill>
                <a:latin typeface="Poppins"/>
                <a:hlinkClick r:id="rId6" tooltip="https://developer.android.com/guide/platform"/>
              </a:rPr>
              <a:t>https://developer.android.com/guide/platform</a:t>
            </a:r>
          </a:p>
          <a:p>
            <a:pPr marL="639248" lvl="1" indent="-319624">
              <a:lnSpc>
                <a:spcPts val="3464"/>
              </a:lnSpc>
              <a:buFont typeface="Arial"/>
              <a:buChar char="•"/>
            </a:pPr>
            <a:r>
              <a:rPr lang="en-US" sz="2960" u="sng">
                <a:solidFill>
                  <a:srgbClr val="1F2020"/>
                </a:solidFill>
                <a:latin typeface="Poppins"/>
                <a:hlinkClick r:id="rId7" tooltip="https://developer.android.com/reference/android/app/Activity"/>
              </a:rPr>
              <a:t>https://developer.android.com/reference/android/app/Activity</a:t>
            </a:r>
          </a:p>
          <a:p>
            <a:pPr marL="639248" lvl="1" indent="-319624">
              <a:lnSpc>
                <a:spcPts val="3464"/>
              </a:lnSpc>
              <a:buFont typeface="Arial"/>
              <a:buChar char="•"/>
            </a:pPr>
            <a:r>
              <a:rPr lang="en-US" sz="2960" u="sng">
                <a:solidFill>
                  <a:srgbClr val="1F2020"/>
                </a:solidFill>
                <a:latin typeface="Poppins"/>
                <a:hlinkClick r:id="rId8" tooltip="https://medium.com/@huseyinozkoc/android-view-and-viewgroup-6667a20724c5"/>
              </a:rPr>
              <a:t>https://medium.com/@huseyinozkoc/android-view-and-viewgroup-6667a20724c5</a:t>
            </a:r>
          </a:p>
          <a:p>
            <a:pPr marL="639248" lvl="1" indent="-319624">
              <a:lnSpc>
                <a:spcPts val="3464"/>
              </a:lnSpc>
              <a:buFont typeface="Arial"/>
              <a:buChar char="•"/>
            </a:pPr>
            <a:r>
              <a:rPr lang="en-US" sz="2960" u="sng">
                <a:solidFill>
                  <a:srgbClr val="1F2020"/>
                </a:solidFill>
                <a:latin typeface="Poppins"/>
                <a:hlinkClick r:id="rId8" tooltip="https://medium.com/@huseyinozkoc/android-view-and-viewgroup-6667a20724c5"/>
              </a:rPr>
              <a:t>https://developer.android.com/develop/background-work/services</a:t>
            </a:r>
          </a:p>
          <a:p>
            <a:pPr marL="639248" lvl="1" indent="-319624">
              <a:lnSpc>
                <a:spcPts val="3464"/>
              </a:lnSpc>
              <a:buFont typeface="Arial"/>
              <a:buChar char="•"/>
            </a:pPr>
            <a:r>
              <a:rPr lang="en-US" sz="2960" u="sng">
                <a:solidFill>
                  <a:srgbClr val="1F2020"/>
                </a:solidFill>
                <a:latin typeface="Poppins"/>
              </a:rPr>
              <a:t>https://topdev.vn/TopDev_VietnamITMarketReport2023_VietnamTechTalentsReport.pdf</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48802" y="7301218"/>
            <a:ext cx="20585603" cy="5264356"/>
            <a:chOff x="0" y="0"/>
            <a:chExt cx="4274726" cy="1093176"/>
          </a:xfrm>
        </p:grpSpPr>
        <p:sp>
          <p:nvSpPr>
            <p:cNvPr id="10" name="Freeform 10"/>
            <p:cNvSpPr/>
            <p:nvPr/>
          </p:nvSpPr>
          <p:spPr>
            <a:xfrm>
              <a:off x="0" y="0"/>
              <a:ext cx="4274726" cy="1093176"/>
            </a:xfrm>
            <a:custGeom>
              <a:avLst/>
              <a:gdLst/>
              <a:ahLst/>
              <a:cxnLst/>
              <a:rect l="l" t="t" r="r" b="b"/>
              <a:pathLst>
                <a:path w="4274726" h="109317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335ACF"/>
            </a:solidFill>
          </p:spPr>
          <p:txBody>
            <a:bodyPr/>
            <a:lstStyle/>
            <a:p>
              <a:endParaRPr lang="en-US"/>
            </a:p>
          </p:txBody>
        </p:sp>
        <p:sp>
          <p:nvSpPr>
            <p:cNvPr id="11" name="TextBox 11"/>
            <p:cNvSpPr txBox="1"/>
            <p:nvPr/>
          </p:nvSpPr>
          <p:spPr>
            <a:xfrm>
              <a:off x="400756" y="64385"/>
              <a:ext cx="3473215" cy="926305"/>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7406341" y="4044667"/>
            <a:ext cx="3475318" cy="6876514"/>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2" name="Group 22"/>
          <p:cNvGrpSpPr>
            <a:grpSpLocks noChangeAspect="1"/>
          </p:cNvGrpSpPr>
          <p:nvPr/>
        </p:nvGrpSpPr>
        <p:grpSpPr>
          <a:xfrm>
            <a:off x="10329460" y="5143500"/>
            <a:ext cx="2919979" cy="5777681"/>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2" name="Group 32"/>
          <p:cNvGrpSpPr>
            <a:grpSpLocks noChangeAspect="1"/>
          </p:cNvGrpSpPr>
          <p:nvPr/>
        </p:nvGrpSpPr>
        <p:grpSpPr>
          <a:xfrm>
            <a:off x="5038561" y="5143500"/>
            <a:ext cx="2919979" cy="5777681"/>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42" name="Group 42"/>
          <p:cNvGrpSpPr>
            <a:grpSpLocks noChangeAspect="1"/>
          </p:cNvGrpSpPr>
          <p:nvPr/>
        </p:nvGrpSpPr>
        <p:grpSpPr>
          <a:xfrm>
            <a:off x="12697923" y="6476535"/>
            <a:ext cx="2246277" cy="4444645"/>
            <a:chOff x="0" y="0"/>
            <a:chExt cx="2620010" cy="5184140"/>
          </a:xfrm>
        </p:grpSpPr>
        <p:sp>
          <p:nvSpPr>
            <p:cNvPr id="43" name="Freeform 4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4" name="Freeform 4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45" name="Freeform 4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46" name="Freeform 4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47" name="Freeform 4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48" name="Freeform 4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49" name="Freeform 4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50" name="Freeform 5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51" name="Freeform 5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52" name="Group 52"/>
          <p:cNvGrpSpPr>
            <a:grpSpLocks noChangeAspect="1"/>
          </p:cNvGrpSpPr>
          <p:nvPr/>
        </p:nvGrpSpPr>
        <p:grpSpPr>
          <a:xfrm>
            <a:off x="3343800" y="6476535"/>
            <a:ext cx="2246277" cy="4444645"/>
            <a:chOff x="0" y="0"/>
            <a:chExt cx="2620010" cy="5184140"/>
          </a:xfrm>
        </p:grpSpPr>
        <p:sp>
          <p:nvSpPr>
            <p:cNvPr id="53" name="Freeform 5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54" name="Freeform 5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55" name="Freeform 5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56" name="Freeform 5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57" name="Freeform 5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58" name="Freeform 5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59" name="Freeform 5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60" name="Freeform 6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61" name="Freeform 6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62" name="TextBox 62"/>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63" name="TextBox 63"/>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64" name="TextBox 64"/>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65" name="TextBox 65"/>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66" name="TextBox 66"/>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67" name="TextBox 67"/>
          <p:cNvSpPr txBox="1"/>
          <p:nvPr/>
        </p:nvSpPr>
        <p:spPr>
          <a:xfrm>
            <a:off x="3902954" y="1420400"/>
            <a:ext cx="10482091" cy="2137454"/>
          </a:xfrm>
          <a:prstGeom prst="rect">
            <a:avLst/>
          </a:prstGeom>
        </p:spPr>
        <p:txBody>
          <a:bodyPr lIns="0" tIns="0" rIns="0" bIns="0" rtlCol="0" anchor="t">
            <a:spAutoFit/>
          </a:bodyPr>
          <a:lstStyle/>
          <a:p>
            <a:pPr algn="ctr">
              <a:lnSpc>
                <a:spcPts val="16583"/>
              </a:lnSpc>
              <a:spcBef>
                <a:spcPct val="0"/>
              </a:spcBef>
            </a:pPr>
            <a:r>
              <a:rPr lang="en-US" sz="11845">
                <a:solidFill>
                  <a:srgbClr val="335ACF"/>
                </a:solidFill>
                <a:latin typeface="Poppi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520229" y="4470746"/>
            <a:ext cx="8252837" cy="825283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10543171" y="1689836"/>
            <a:ext cx="2961571" cy="5859977"/>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2" name="TextBox 22"/>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23" name="TextBox 23"/>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24" name="TextBox 24"/>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25" name="TextBox 25"/>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26" name="TextBox 26"/>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grpSp>
        <p:nvGrpSpPr>
          <p:cNvPr id="27" name="Group 27"/>
          <p:cNvGrpSpPr>
            <a:grpSpLocks noChangeAspect="1"/>
          </p:cNvGrpSpPr>
          <p:nvPr/>
        </p:nvGrpSpPr>
        <p:grpSpPr>
          <a:xfrm>
            <a:off x="13703249" y="2737187"/>
            <a:ext cx="2961571" cy="5859977"/>
            <a:chOff x="0" y="0"/>
            <a:chExt cx="2620010" cy="5184140"/>
          </a:xfrm>
        </p:grpSpPr>
        <p:sp>
          <p:nvSpPr>
            <p:cNvPr id="28" name="Freeform 2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9" name="Freeform 2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30" name="Freeform 3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1" name="Freeform 3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2" name="Freeform 3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3" name="Freeform 3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4" name="Freeform 3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5" name="Freeform 3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6" name="Freeform 3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7" name="Group 37"/>
          <p:cNvGrpSpPr/>
          <p:nvPr/>
        </p:nvGrpSpPr>
        <p:grpSpPr>
          <a:xfrm>
            <a:off x="1927240" y="3710399"/>
            <a:ext cx="1042538" cy="47625"/>
            <a:chOff x="0" y="0"/>
            <a:chExt cx="274578" cy="12543"/>
          </a:xfrm>
        </p:grpSpPr>
        <p:sp>
          <p:nvSpPr>
            <p:cNvPr id="38" name="Freeform 38"/>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txBody>
            <a:bodyPr/>
            <a:lstStyle/>
            <a:p>
              <a:endParaRPr lang="en-US"/>
            </a:p>
          </p:txBody>
        </p:sp>
        <p:sp>
          <p:nvSpPr>
            <p:cNvPr id="39" name="TextBox 39"/>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1927240" y="2057698"/>
            <a:ext cx="4982921" cy="731752"/>
          </a:xfrm>
          <a:prstGeom prst="rect">
            <a:avLst/>
          </a:prstGeom>
        </p:spPr>
        <p:txBody>
          <a:bodyPr lIns="0" tIns="0" rIns="0" bIns="0" rtlCol="0" anchor="t">
            <a:spAutoFit/>
          </a:bodyPr>
          <a:lstStyle/>
          <a:p>
            <a:pPr>
              <a:lnSpc>
                <a:spcPts val="5336"/>
              </a:lnSpc>
            </a:pPr>
            <a:r>
              <a:rPr lang="en-US" sz="4560">
                <a:solidFill>
                  <a:srgbClr val="1F2020"/>
                </a:solidFill>
                <a:latin typeface="Poppins Bold"/>
              </a:rPr>
              <a:t>Nội dung</a:t>
            </a:r>
          </a:p>
        </p:txBody>
      </p:sp>
      <p:grpSp>
        <p:nvGrpSpPr>
          <p:cNvPr id="41" name="Group 41"/>
          <p:cNvGrpSpPr/>
          <p:nvPr/>
        </p:nvGrpSpPr>
        <p:grpSpPr>
          <a:xfrm>
            <a:off x="1927240" y="4748749"/>
            <a:ext cx="677751" cy="67775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txBody>
            <a:bodyPr/>
            <a:lstStyle/>
            <a:p>
              <a:endParaRPr lang="en-US"/>
            </a:p>
          </p:txBody>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4" name="TextBox 44"/>
          <p:cNvSpPr txBox="1"/>
          <p:nvPr/>
        </p:nvSpPr>
        <p:spPr>
          <a:xfrm>
            <a:off x="1927240" y="5469216"/>
            <a:ext cx="3567411" cy="424815"/>
          </a:xfrm>
          <a:prstGeom prst="rect">
            <a:avLst/>
          </a:prstGeom>
        </p:spPr>
        <p:txBody>
          <a:bodyPr lIns="0" tIns="0" rIns="0" bIns="0" rtlCol="0" anchor="t">
            <a:spAutoFit/>
          </a:bodyPr>
          <a:lstStyle/>
          <a:p>
            <a:pPr>
              <a:lnSpc>
                <a:spcPts val="3359"/>
              </a:lnSpc>
              <a:spcBef>
                <a:spcPct val="0"/>
              </a:spcBef>
            </a:pPr>
            <a:r>
              <a:rPr lang="en-US" sz="2399">
                <a:solidFill>
                  <a:srgbClr val="1F2020"/>
                </a:solidFill>
                <a:latin typeface="Poppins Bold"/>
              </a:rPr>
              <a:t>Mobile Development</a:t>
            </a:r>
          </a:p>
        </p:txBody>
      </p:sp>
      <p:sp>
        <p:nvSpPr>
          <p:cNvPr id="45" name="TextBox 45"/>
          <p:cNvSpPr txBox="1"/>
          <p:nvPr/>
        </p:nvSpPr>
        <p:spPr>
          <a:xfrm>
            <a:off x="2018060" y="4924746"/>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Bold"/>
              </a:rPr>
              <a:t>01</a:t>
            </a:r>
          </a:p>
        </p:txBody>
      </p:sp>
      <p:grpSp>
        <p:nvGrpSpPr>
          <p:cNvPr id="46" name="Group 46"/>
          <p:cNvGrpSpPr/>
          <p:nvPr/>
        </p:nvGrpSpPr>
        <p:grpSpPr>
          <a:xfrm>
            <a:off x="5953135" y="4748749"/>
            <a:ext cx="677751" cy="677751"/>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txBody>
            <a:bodyPr/>
            <a:lstStyle/>
            <a:p>
              <a:endParaRPr lang="en-US"/>
            </a:p>
          </p:txBody>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9" name="TextBox 49"/>
          <p:cNvSpPr txBox="1"/>
          <p:nvPr/>
        </p:nvSpPr>
        <p:spPr>
          <a:xfrm>
            <a:off x="5953135" y="5469217"/>
            <a:ext cx="1423050" cy="424815"/>
          </a:xfrm>
          <a:prstGeom prst="rect">
            <a:avLst/>
          </a:prstGeom>
        </p:spPr>
        <p:txBody>
          <a:bodyPr lIns="0" tIns="0" rIns="0" bIns="0" rtlCol="0" anchor="t">
            <a:spAutoFit/>
          </a:bodyPr>
          <a:lstStyle/>
          <a:p>
            <a:pPr>
              <a:lnSpc>
                <a:spcPts val="3359"/>
              </a:lnSpc>
              <a:spcBef>
                <a:spcPct val="0"/>
              </a:spcBef>
            </a:pPr>
            <a:r>
              <a:rPr lang="en-US" sz="2400">
                <a:solidFill>
                  <a:srgbClr val="1F2020"/>
                </a:solidFill>
                <a:latin typeface="Poppins Bold"/>
              </a:rPr>
              <a:t>Android</a:t>
            </a:r>
          </a:p>
        </p:txBody>
      </p:sp>
      <p:sp>
        <p:nvSpPr>
          <p:cNvPr id="50" name="TextBox 50"/>
          <p:cNvSpPr txBox="1"/>
          <p:nvPr/>
        </p:nvSpPr>
        <p:spPr>
          <a:xfrm>
            <a:off x="6043955" y="4924746"/>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Bold"/>
              </a:rPr>
              <a:t>02</a:t>
            </a:r>
          </a:p>
        </p:txBody>
      </p:sp>
      <p:grpSp>
        <p:nvGrpSpPr>
          <p:cNvPr id="51" name="Group 51"/>
          <p:cNvGrpSpPr/>
          <p:nvPr/>
        </p:nvGrpSpPr>
        <p:grpSpPr>
          <a:xfrm>
            <a:off x="1927240" y="6965275"/>
            <a:ext cx="677751" cy="677751"/>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txBody>
            <a:bodyPr/>
            <a:lstStyle/>
            <a:p>
              <a:endParaRPr lang="en-US"/>
            </a:p>
          </p:txBody>
        </p:sp>
        <p:sp>
          <p:nvSpPr>
            <p:cNvPr id="53" name="TextBox 5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54" name="TextBox 54"/>
          <p:cNvSpPr txBox="1"/>
          <p:nvPr/>
        </p:nvSpPr>
        <p:spPr>
          <a:xfrm>
            <a:off x="1812986" y="7758329"/>
            <a:ext cx="3681665" cy="782320"/>
          </a:xfrm>
          <a:prstGeom prst="rect">
            <a:avLst/>
          </a:prstGeom>
        </p:spPr>
        <p:txBody>
          <a:bodyPr lIns="0" tIns="0" rIns="0" bIns="0" rtlCol="0" anchor="t">
            <a:spAutoFit/>
          </a:bodyPr>
          <a:lstStyle/>
          <a:p>
            <a:pPr>
              <a:lnSpc>
                <a:spcPts val="3079"/>
              </a:lnSpc>
              <a:spcBef>
                <a:spcPct val="0"/>
              </a:spcBef>
            </a:pPr>
            <a:r>
              <a:rPr lang="en-US" sz="2199">
                <a:solidFill>
                  <a:srgbClr val="1F2020"/>
                </a:solidFill>
                <a:latin typeface="Poppins Bold"/>
              </a:rPr>
              <a:t>Các giai đoạn phát triển một ứng dụng Android</a:t>
            </a:r>
          </a:p>
        </p:txBody>
      </p:sp>
      <p:sp>
        <p:nvSpPr>
          <p:cNvPr id="55" name="TextBox 55"/>
          <p:cNvSpPr txBox="1"/>
          <p:nvPr/>
        </p:nvSpPr>
        <p:spPr>
          <a:xfrm>
            <a:off x="2018060" y="7141273"/>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Bold"/>
              </a:rPr>
              <a:t>03</a:t>
            </a:r>
          </a:p>
        </p:txBody>
      </p:sp>
      <p:grpSp>
        <p:nvGrpSpPr>
          <p:cNvPr id="56" name="Group 56"/>
          <p:cNvGrpSpPr/>
          <p:nvPr/>
        </p:nvGrpSpPr>
        <p:grpSpPr>
          <a:xfrm>
            <a:off x="5953135" y="6965275"/>
            <a:ext cx="677751" cy="677751"/>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txBody>
            <a:bodyPr/>
            <a:lstStyle/>
            <a:p>
              <a:endParaRPr lang="en-US"/>
            </a:p>
          </p:txBody>
        </p:sp>
        <p:sp>
          <p:nvSpPr>
            <p:cNvPr id="58" name="TextBox 5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59" name="TextBox 59"/>
          <p:cNvSpPr txBox="1"/>
          <p:nvPr/>
        </p:nvSpPr>
        <p:spPr>
          <a:xfrm>
            <a:off x="5953135" y="7753249"/>
            <a:ext cx="3190865" cy="843915"/>
          </a:xfrm>
          <a:prstGeom prst="rect">
            <a:avLst/>
          </a:prstGeom>
        </p:spPr>
        <p:txBody>
          <a:bodyPr lIns="0" tIns="0" rIns="0" bIns="0" rtlCol="0" anchor="t">
            <a:spAutoFit/>
          </a:bodyPr>
          <a:lstStyle/>
          <a:p>
            <a:pPr>
              <a:lnSpc>
                <a:spcPts val="3359"/>
              </a:lnSpc>
            </a:pPr>
            <a:r>
              <a:rPr lang="en-US" sz="2400">
                <a:solidFill>
                  <a:srgbClr val="1F2020"/>
                </a:solidFill>
                <a:latin typeface="Poppins Bold"/>
              </a:rPr>
              <a:t>Những kĩ năng</a:t>
            </a:r>
          </a:p>
          <a:p>
            <a:pPr>
              <a:lnSpc>
                <a:spcPts val="3359"/>
              </a:lnSpc>
              <a:spcBef>
                <a:spcPct val="0"/>
              </a:spcBef>
            </a:pPr>
            <a:r>
              <a:rPr lang="en-US" sz="2400">
                <a:solidFill>
                  <a:srgbClr val="1F2020"/>
                </a:solidFill>
                <a:latin typeface="Poppins Bold"/>
              </a:rPr>
              <a:t> cần thiết</a:t>
            </a:r>
          </a:p>
        </p:txBody>
      </p:sp>
      <p:sp>
        <p:nvSpPr>
          <p:cNvPr id="60" name="TextBox 60"/>
          <p:cNvSpPr txBox="1"/>
          <p:nvPr/>
        </p:nvSpPr>
        <p:spPr>
          <a:xfrm>
            <a:off x="6043955" y="7141273"/>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Bold"/>
              </a:rPr>
              <a:t>04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10643" y="5532895"/>
            <a:ext cx="9163193" cy="916319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a:grpSpLocks noChangeAspect="1"/>
          </p:cNvGrpSpPr>
          <p:nvPr/>
        </p:nvGrpSpPr>
        <p:grpSpPr>
          <a:xfrm>
            <a:off x="3491847" y="1596184"/>
            <a:ext cx="4180995" cy="8272818"/>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5" name="Group 25"/>
          <p:cNvGrpSpPr>
            <a:grpSpLocks noChangeAspect="1"/>
          </p:cNvGrpSpPr>
          <p:nvPr/>
        </p:nvGrpSpPr>
        <p:grpSpPr>
          <a:xfrm>
            <a:off x="1760418" y="4100085"/>
            <a:ext cx="2915550" cy="5768917"/>
            <a:chOff x="0" y="0"/>
            <a:chExt cx="2620010" cy="5184140"/>
          </a:xfrm>
        </p:grpSpPr>
        <p:sp>
          <p:nvSpPr>
            <p:cNvPr id="26" name="Freeform 2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7" name="Freeform 2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28" name="Freeform 2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9" name="Freeform 2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0" name="Freeform 3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1" name="Freeform 3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2" name="Freeform 3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3" name="Freeform 3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4" name="Freeform 3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5" name="Group 35"/>
          <p:cNvGrpSpPr>
            <a:grpSpLocks noChangeAspect="1"/>
          </p:cNvGrpSpPr>
          <p:nvPr/>
        </p:nvGrpSpPr>
        <p:grpSpPr>
          <a:xfrm>
            <a:off x="6528297" y="5339641"/>
            <a:ext cx="2289092" cy="4529361"/>
            <a:chOff x="0" y="0"/>
            <a:chExt cx="2620010" cy="5184140"/>
          </a:xfrm>
        </p:grpSpPr>
        <p:sp>
          <p:nvSpPr>
            <p:cNvPr id="36" name="Freeform 3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7" name="Freeform 3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38" name="Freeform 3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9" name="Freeform 3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40" name="Freeform 4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41" name="Freeform 4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42" name="Freeform 4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3" name="Freeform 4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4" name="Freeform 4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45" name="TextBox 45"/>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Studio Shodwe</a:t>
            </a:r>
          </a:p>
        </p:txBody>
      </p:sp>
      <p:sp>
        <p:nvSpPr>
          <p:cNvPr id="46" name="TextBox 46"/>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47" name="TextBox 47"/>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48" name="TextBox 48"/>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49" name="TextBox 49"/>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50" name="TextBox 50"/>
          <p:cNvSpPr txBox="1"/>
          <p:nvPr/>
        </p:nvSpPr>
        <p:spPr>
          <a:xfrm>
            <a:off x="9623654" y="3676516"/>
            <a:ext cx="7868145" cy="3275463"/>
          </a:xfrm>
          <a:prstGeom prst="rect">
            <a:avLst/>
          </a:prstGeom>
        </p:spPr>
        <p:txBody>
          <a:bodyPr lIns="0" tIns="0" rIns="0" bIns="0" rtlCol="0" anchor="t">
            <a:spAutoFit/>
          </a:bodyPr>
          <a:lstStyle/>
          <a:p>
            <a:pPr>
              <a:lnSpc>
                <a:spcPts val="8425"/>
              </a:lnSpc>
            </a:pPr>
            <a:r>
              <a:rPr lang="en-US" sz="7201">
                <a:solidFill>
                  <a:srgbClr val="1F2020"/>
                </a:solidFill>
                <a:latin typeface="Poppins Bold"/>
              </a:rPr>
              <a:t>Tổng quan về Mobile Development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2651" y="0"/>
            <a:ext cx="8260763" cy="10287000"/>
            <a:chOff x="0" y="0"/>
            <a:chExt cx="2175674" cy="2709333"/>
          </a:xfrm>
        </p:grpSpPr>
        <p:sp>
          <p:nvSpPr>
            <p:cNvPr id="9" name="Freeform 9"/>
            <p:cNvSpPr/>
            <p:nvPr/>
          </p:nvSpPr>
          <p:spPr>
            <a:xfrm>
              <a:off x="0" y="0"/>
              <a:ext cx="2175674" cy="2709333"/>
            </a:xfrm>
            <a:custGeom>
              <a:avLst/>
              <a:gdLst/>
              <a:ahLst/>
              <a:cxnLst/>
              <a:rect l="l" t="t" r="r" b="b"/>
              <a:pathLst>
                <a:path w="2175674" h="2709333">
                  <a:moveTo>
                    <a:pt x="0" y="0"/>
                  </a:moveTo>
                  <a:lnTo>
                    <a:pt x="2175674" y="0"/>
                  </a:lnTo>
                  <a:lnTo>
                    <a:pt x="2175674" y="2709333"/>
                  </a:lnTo>
                  <a:lnTo>
                    <a:pt x="0" y="2709333"/>
                  </a:lnTo>
                  <a:close/>
                </a:path>
              </a:pathLst>
            </a:custGeom>
            <a:solidFill>
              <a:srgbClr val="335ACF"/>
            </a:solidFill>
          </p:spPr>
          <p:txBody>
            <a:bodyPr/>
            <a:lstStyle/>
            <a:p>
              <a:endParaRPr lang="en-US"/>
            </a:p>
          </p:txBody>
        </p:sp>
        <p:sp>
          <p:nvSpPr>
            <p:cNvPr id="10" name="TextBox 10"/>
            <p:cNvSpPr txBox="1"/>
            <p:nvPr/>
          </p:nvSpPr>
          <p:spPr>
            <a:xfrm>
              <a:off x="0" y="-38100"/>
              <a:ext cx="2175674" cy="27474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8177932" y="8597752"/>
            <a:ext cx="110068" cy="660548"/>
            <a:chOff x="0" y="0"/>
            <a:chExt cx="28989" cy="173972"/>
          </a:xfrm>
        </p:grpSpPr>
        <p:sp>
          <p:nvSpPr>
            <p:cNvPr id="13" name="Freeform 1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4" name="TextBox 1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5" name="Group 15"/>
          <p:cNvGrpSpPr>
            <a:grpSpLocks noChangeAspect="1"/>
          </p:cNvGrpSpPr>
          <p:nvPr/>
        </p:nvGrpSpPr>
        <p:grpSpPr>
          <a:xfrm>
            <a:off x="-453973" y="1844576"/>
            <a:ext cx="3334483" cy="6597848"/>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5" name="Group 25"/>
          <p:cNvGrpSpPr>
            <a:grpSpLocks noChangeAspect="1"/>
          </p:cNvGrpSpPr>
          <p:nvPr/>
        </p:nvGrpSpPr>
        <p:grpSpPr>
          <a:xfrm>
            <a:off x="3053449" y="1844576"/>
            <a:ext cx="3334483" cy="6597848"/>
            <a:chOff x="0" y="0"/>
            <a:chExt cx="2620010" cy="5184140"/>
          </a:xfrm>
        </p:grpSpPr>
        <p:sp>
          <p:nvSpPr>
            <p:cNvPr id="26" name="Freeform 2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7" name="Freeform 2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28" name="Freeform 2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9" name="Freeform 2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0" name="Freeform 3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1" name="Freeform 3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2" name="Freeform 3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3" name="Freeform 3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4" name="Freeform 3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5" name="Group 35"/>
          <p:cNvGrpSpPr>
            <a:grpSpLocks noChangeAspect="1"/>
          </p:cNvGrpSpPr>
          <p:nvPr/>
        </p:nvGrpSpPr>
        <p:grpSpPr>
          <a:xfrm>
            <a:off x="6560870" y="1844576"/>
            <a:ext cx="3334483" cy="6597848"/>
            <a:chOff x="0" y="0"/>
            <a:chExt cx="2620010" cy="5184140"/>
          </a:xfrm>
        </p:grpSpPr>
        <p:sp>
          <p:nvSpPr>
            <p:cNvPr id="36" name="Freeform 3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7" name="Freeform 3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38" name="Freeform 3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9" name="Freeform 3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40" name="Freeform 4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41" name="Freeform 4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42" name="Freeform 4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3" name="Freeform 4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4" name="Freeform 4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45" name="TextBox 45"/>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Open Sans"/>
              </a:rPr>
              <a:t>Studio Shodwe</a:t>
            </a:r>
          </a:p>
        </p:txBody>
      </p:sp>
      <p:sp>
        <p:nvSpPr>
          <p:cNvPr id="46" name="TextBox 46"/>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47" name="TextBox 47"/>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48" name="TextBox 48"/>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49" name="TextBox 49"/>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50" name="TextBox 50"/>
          <p:cNvSpPr txBox="1"/>
          <p:nvPr/>
        </p:nvSpPr>
        <p:spPr>
          <a:xfrm>
            <a:off x="9895354" y="1993961"/>
            <a:ext cx="8127174" cy="6741979"/>
          </a:xfrm>
          <a:prstGeom prst="rect">
            <a:avLst/>
          </a:prstGeom>
        </p:spPr>
        <p:txBody>
          <a:bodyPr lIns="0" tIns="0" rIns="0" bIns="0" rtlCol="0" anchor="t">
            <a:spAutoFit/>
          </a:bodyPr>
          <a:lstStyle/>
          <a:p>
            <a:pPr marL="981949" lvl="1" indent="-490974">
              <a:lnSpc>
                <a:spcPts val="5321"/>
              </a:lnSpc>
              <a:buFont typeface="Arial"/>
              <a:buChar char="•"/>
            </a:pPr>
            <a:r>
              <a:rPr lang="en-US" sz="4548">
                <a:solidFill>
                  <a:srgbClr val="1F2020"/>
                </a:solidFill>
                <a:latin typeface="Poppins"/>
              </a:rPr>
              <a:t>Mobile development là quá trình tạo và triển khai ứng dụng mà có khả năng sử dụng trên các thiết bị di động (điện thoại, tablet,...) - mà ứng dụng đó thường sử dụng kết nối mạng để làm việc với các tài nguyên máy tính từ xa.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2651" y="0"/>
            <a:ext cx="8260763" cy="10287000"/>
            <a:chOff x="0" y="0"/>
            <a:chExt cx="2175674" cy="2709333"/>
          </a:xfrm>
        </p:grpSpPr>
        <p:sp>
          <p:nvSpPr>
            <p:cNvPr id="9" name="Freeform 9"/>
            <p:cNvSpPr/>
            <p:nvPr/>
          </p:nvSpPr>
          <p:spPr>
            <a:xfrm>
              <a:off x="0" y="0"/>
              <a:ext cx="2175674" cy="2709333"/>
            </a:xfrm>
            <a:custGeom>
              <a:avLst/>
              <a:gdLst/>
              <a:ahLst/>
              <a:cxnLst/>
              <a:rect l="l" t="t" r="r" b="b"/>
              <a:pathLst>
                <a:path w="2175674" h="2709333">
                  <a:moveTo>
                    <a:pt x="0" y="0"/>
                  </a:moveTo>
                  <a:lnTo>
                    <a:pt x="2175674" y="0"/>
                  </a:lnTo>
                  <a:lnTo>
                    <a:pt x="2175674" y="2709333"/>
                  </a:lnTo>
                  <a:lnTo>
                    <a:pt x="0" y="2709333"/>
                  </a:lnTo>
                  <a:close/>
                </a:path>
              </a:pathLst>
            </a:custGeom>
            <a:solidFill>
              <a:srgbClr val="335ACF"/>
            </a:solidFill>
          </p:spPr>
          <p:txBody>
            <a:bodyPr/>
            <a:lstStyle/>
            <a:p>
              <a:endParaRPr lang="en-US"/>
            </a:p>
          </p:txBody>
        </p:sp>
        <p:sp>
          <p:nvSpPr>
            <p:cNvPr id="10" name="TextBox 10"/>
            <p:cNvSpPr txBox="1"/>
            <p:nvPr/>
          </p:nvSpPr>
          <p:spPr>
            <a:xfrm>
              <a:off x="0" y="-38100"/>
              <a:ext cx="2175674" cy="27474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8177932" y="8597752"/>
            <a:ext cx="110068" cy="660548"/>
            <a:chOff x="0" y="0"/>
            <a:chExt cx="28989" cy="173972"/>
          </a:xfrm>
        </p:grpSpPr>
        <p:sp>
          <p:nvSpPr>
            <p:cNvPr id="13" name="Freeform 1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4" name="TextBox 1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5" name="Group 15"/>
          <p:cNvGrpSpPr>
            <a:grpSpLocks noChangeAspect="1"/>
          </p:cNvGrpSpPr>
          <p:nvPr/>
        </p:nvGrpSpPr>
        <p:grpSpPr>
          <a:xfrm>
            <a:off x="-453973" y="1844576"/>
            <a:ext cx="3334483" cy="6597848"/>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5" name="Group 25"/>
          <p:cNvGrpSpPr>
            <a:grpSpLocks noChangeAspect="1"/>
          </p:cNvGrpSpPr>
          <p:nvPr/>
        </p:nvGrpSpPr>
        <p:grpSpPr>
          <a:xfrm>
            <a:off x="3053449" y="1844576"/>
            <a:ext cx="3334483" cy="6597848"/>
            <a:chOff x="0" y="0"/>
            <a:chExt cx="2620010" cy="5184140"/>
          </a:xfrm>
        </p:grpSpPr>
        <p:sp>
          <p:nvSpPr>
            <p:cNvPr id="26" name="Freeform 2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7" name="Freeform 2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28" name="Freeform 2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9" name="Freeform 2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0" name="Freeform 3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1" name="Freeform 3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2" name="Freeform 3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3" name="Freeform 3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4" name="Freeform 3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5" name="Group 35"/>
          <p:cNvGrpSpPr>
            <a:grpSpLocks noChangeAspect="1"/>
          </p:cNvGrpSpPr>
          <p:nvPr/>
        </p:nvGrpSpPr>
        <p:grpSpPr>
          <a:xfrm>
            <a:off x="6560870" y="1844576"/>
            <a:ext cx="3334483" cy="6597848"/>
            <a:chOff x="0" y="0"/>
            <a:chExt cx="2620010" cy="5184140"/>
          </a:xfrm>
        </p:grpSpPr>
        <p:sp>
          <p:nvSpPr>
            <p:cNvPr id="36" name="Freeform 3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7" name="Freeform 3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38" name="Freeform 3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9" name="Freeform 3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40" name="Freeform 4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41" name="Freeform 4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42" name="Freeform 4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3" name="Freeform 4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4" name="Freeform 4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45" name="TextBox 45"/>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Open Sans"/>
              </a:rPr>
              <a:t>Studio Shodwe</a:t>
            </a:r>
          </a:p>
        </p:txBody>
      </p:sp>
      <p:sp>
        <p:nvSpPr>
          <p:cNvPr id="46" name="TextBox 46"/>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47" name="TextBox 47"/>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48" name="TextBox 48"/>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49" name="TextBox 49"/>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50" name="TextBox 50"/>
          <p:cNvSpPr txBox="1"/>
          <p:nvPr/>
        </p:nvSpPr>
        <p:spPr>
          <a:xfrm>
            <a:off x="9895354" y="1993961"/>
            <a:ext cx="8127174" cy="6075229"/>
          </a:xfrm>
          <a:prstGeom prst="rect">
            <a:avLst/>
          </a:prstGeom>
        </p:spPr>
        <p:txBody>
          <a:bodyPr lIns="0" tIns="0" rIns="0" bIns="0" rtlCol="0" anchor="t">
            <a:spAutoFit/>
          </a:bodyPr>
          <a:lstStyle/>
          <a:p>
            <a:pPr marL="981949" lvl="1" indent="-490974">
              <a:lnSpc>
                <a:spcPts val="5321"/>
              </a:lnSpc>
              <a:buFont typeface="Arial"/>
              <a:buChar char="•"/>
            </a:pPr>
            <a:r>
              <a:rPr lang="en-US" sz="4548">
                <a:solidFill>
                  <a:srgbClr val="1F2020"/>
                </a:solidFill>
                <a:latin typeface="Poppins"/>
              </a:rPr>
              <a:t>Quá trình phát triển ứng dụng di động bao gồm tạo ra các gói phần mềm có thể cài đặt (mã nguồn, thư viện, tài nguyên,...), triển khai các dịch vụ bên trong như truy cập dữ liệu cũng như trao đổi dữ liệu.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2651" y="0"/>
            <a:ext cx="8260763" cy="10287000"/>
            <a:chOff x="0" y="0"/>
            <a:chExt cx="2175674" cy="2709333"/>
          </a:xfrm>
        </p:grpSpPr>
        <p:sp>
          <p:nvSpPr>
            <p:cNvPr id="9" name="Freeform 9"/>
            <p:cNvSpPr/>
            <p:nvPr/>
          </p:nvSpPr>
          <p:spPr>
            <a:xfrm>
              <a:off x="0" y="0"/>
              <a:ext cx="2175674" cy="2709333"/>
            </a:xfrm>
            <a:custGeom>
              <a:avLst/>
              <a:gdLst/>
              <a:ahLst/>
              <a:cxnLst/>
              <a:rect l="l" t="t" r="r" b="b"/>
              <a:pathLst>
                <a:path w="2175674" h="2709333">
                  <a:moveTo>
                    <a:pt x="0" y="0"/>
                  </a:moveTo>
                  <a:lnTo>
                    <a:pt x="2175674" y="0"/>
                  </a:lnTo>
                  <a:lnTo>
                    <a:pt x="2175674" y="2709333"/>
                  </a:lnTo>
                  <a:lnTo>
                    <a:pt x="0" y="2709333"/>
                  </a:lnTo>
                  <a:close/>
                </a:path>
              </a:pathLst>
            </a:custGeom>
            <a:solidFill>
              <a:srgbClr val="335ACF"/>
            </a:solidFill>
          </p:spPr>
          <p:txBody>
            <a:bodyPr/>
            <a:lstStyle/>
            <a:p>
              <a:endParaRPr lang="en-US"/>
            </a:p>
          </p:txBody>
        </p:sp>
        <p:sp>
          <p:nvSpPr>
            <p:cNvPr id="10" name="TextBox 10"/>
            <p:cNvSpPr txBox="1"/>
            <p:nvPr/>
          </p:nvSpPr>
          <p:spPr>
            <a:xfrm>
              <a:off x="0" y="-38100"/>
              <a:ext cx="2175674" cy="27474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8177932" y="8597752"/>
            <a:ext cx="110068" cy="660548"/>
            <a:chOff x="0" y="0"/>
            <a:chExt cx="28989" cy="173972"/>
          </a:xfrm>
        </p:grpSpPr>
        <p:sp>
          <p:nvSpPr>
            <p:cNvPr id="13" name="Freeform 1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4" name="TextBox 1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5" name="Group 15"/>
          <p:cNvGrpSpPr>
            <a:grpSpLocks noChangeAspect="1"/>
          </p:cNvGrpSpPr>
          <p:nvPr/>
        </p:nvGrpSpPr>
        <p:grpSpPr>
          <a:xfrm>
            <a:off x="0" y="1844576"/>
            <a:ext cx="3334483" cy="6597848"/>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5" name="TextBox 25"/>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Open Sans"/>
              </a:rPr>
              <a:t>Studio Shodwe</a:t>
            </a:r>
          </a:p>
        </p:txBody>
      </p:sp>
      <p:sp>
        <p:nvSpPr>
          <p:cNvPr id="26" name="TextBox 26"/>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27" name="TextBox 27"/>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28" name="TextBox 28"/>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29" name="TextBox 29"/>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30" name="TextBox 30"/>
          <p:cNvSpPr txBox="1"/>
          <p:nvPr/>
        </p:nvSpPr>
        <p:spPr>
          <a:xfrm>
            <a:off x="8228112" y="1993961"/>
            <a:ext cx="9794416" cy="7503979"/>
          </a:xfrm>
          <a:prstGeom prst="rect">
            <a:avLst/>
          </a:prstGeom>
        </p:spPr>
        <p:txBody>
          <a:bodyPr lIns="0" tIns="0" rIns="0" bIns="0" rtlCol="0" anchor="t">
            <a:spAutoFit/>
          </a:bodyPr>
          <a:lstStyle/>
          <a:p>
            <a:pPr marL="981949" lvl="1" indent="-490974">
              <a:lnSpc>
                <a:spcPts val="5321"/>
              </a:lnSpc>
              <a:buFont typeface="Arial"/>
              <a:buChar char="•"/>
            </a:pPr>
            <a:r>
              <a:rPr lang="en-US" sz="4548">
                <a:solidFill>
                  <a:srgbClr val="1F2020"/>
                </a:solidFill>
                <a:latin typeface="Poppins"/>
              </a:rPr>
              <a:t>Ngôn ngữ lập trình: Java, Kotlin, Swift, Objective-C.</a:t>
            </a:r>
          </a:p>
          <a:p>
            <a:pPr marL="981949" lvl="1" indent="-490974">
              <a:lnSpc>
                <a:spcPts val="5321"/>
              </a:lnSpc>
              <a:buFont typeface="Arial"/>
              <a:buChar char="•"/>
            </a:pPr>
            <a:r>
              <a:rPr lang="en-US" sz="4548">
                <a:solidFill>
                  <a:srgbClr val="1F2020"/>
                </a:solidFill>
                <a:latin typeface="Poppins"/>
              </a:rPr>
              <a:t>Các Framework hỗ trợ phát triển: React Native, Flutter, Xamarin.</a:t>
            </a:r>
          </a:p>
          <a:p>
            <a:pPr marL="981949" lvl="1" indent="-490974">
              <a:lnSpc>
                <a:spcPts val="5321"/>
              </a:lnSpc>
              <a:buFont typeface="Arial"/>
              <a:buChar char="•"/>
            </a:pPr>
            <a:r>
              <a:rPr lang="en-US" sz="4548">
                <a:solidFill>
                  <a:srgbClr val="1F2020"/>
                </a:solidFill>
                <a:latin typeface="Poppins"/>
              </a:rPr>
              <a:t>Môi trường phát triển: Android Studio, Xcode.</a:t>
            </a:r>
          </a:p>
          <a:p>
            <a:pPr marL="981949" lvl="1" indent="-490974">
              <a:lnSpc>
                <a:spcPts val="5321"/>
              </a:lnSpc>
              <a:buFont typeface="Arial"/>
              <a:buChar char="•"/>
            </a:pPr>
            <a:r>
              <a:rPr lang="en-US" sz="4548">
                <a:solidFill>
                  <a:srgbClr val="1F2020"/>
                </a:solidFill>
                <a:latin typeface="Poppins"/>
              </a:rPr>
              <a:t>UI/UX Design</a:t>
            </a:r>
          </a:p>
          <a:p>
            <a:pPr marL="981949" lvl="1" indent="-490974">
              <a:lnSpc>
                <a:spcPts val="5321"/>
              </a:lnSpc>
              <a:buFont typeface="Arial"/>
              <a:buChar char="•"/>
            </a:pPr>
            <a:r>
              <a:rPr lang="en-US" sz="4548">
                <a:solidFill>
                  <a:srgbClr val="1F2020"/>
                </a:solidFill>
                <a:latin typeface="Poppins"/>
              </a:rPr>
              <a:t>APIs</a:t>
            </a:r>
          </a:p>
          <a:p>
            <a:pPr marL="981949" lvl="1" indent="-490974">
              <a:lnSpc>
                <a:spcPts val="5321"/>
              </a:lnSpc>
              <a:buFont typeface="Arial"/>
              <a:buChar char="•"/>
            </a:pPr>
            <a:r>
              <a:rPr lang="en-US" sz="4548">
                <a:solidFill>
                  <a:srgbClr val="1F2020"/>
                </a:solidFill>
                <a:latin typeface="Poppins"/>
              </a:rPr>
              <a:t>Kiến trúc xây dựng phần mềm di động</a:t>
            </a:r>
          </a:p>
        </p:txBody>
      </p:sp>
      <p:sp>
        <p:nvSpPr>
          <p:cNvPr id="31" name="TextBox 31"/>
          <p:cNvSpPr txBox="1"/>
          <p:nvPr/>
        </p:nvSpPr>
        <p:spPr>
          <a:xfrm>
            <a:off x="3334483" y="3999565"/>
            <a:ext cx="4684126" cy="1721391"/>
          </a:xfrm>
          <a:prstGeom prst="rect">
            <a:avLst/>
          </a:prstGeom>
        </p:spPr>
        <p:txBody>
          <a:bodyPr lIns="0" tIns="0" rIns="0" bIns="0" rtlCol="0" anchor="t">
            <a:spAutoFit/>
          </a:bodyPr>
          <a:lstStyle/>
          <a:p>
            <a:pPr algn="ctr">
              <a:lnSpc>
                <a:spcPts val="6548"/>
              </a:lnSpc>
            </a:pPr>
            <a:r>
              <a:rPr lang="en-US" sz="5597">
                <a:solidFill>
                  <a:srgbClr val="FFFFFF"/>
                </a:solidFill>
                <a:latin typeface="Poppins Bold"/>
              </a:rPr>
              <a:t>KIẾN THỨC CẦN CÓ</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35ACF"/>
            </a:soli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2651" y="0"/>
            <a:ext cx="8260763" cy="10287000"/>
            <a:chOff x="0" y="0"/>
            <a:chExt cx="2175674" cy="2709333"/>
          </a:xfrm>
        </p:grpSpPr>
        <p:sp>
          <p:nvSpPr>
            <p:cNvPr id="9" name="Freeform 9"/>
            <p:cNvSpPr/>
            <p:nvPr/>
          </p:nvSpPr>
          <p:spPr>
            <a:xfrm>
              <a:off x="0" y="0"/>
              <a:ext cx="2175674" cy="2709333"/>
            </a:xfrm>
            <a:custGeom>
              <a:avLst/>
              <a:gdLst/>
              <a:ahLst/>
              <a:cxnLst/>
              <a:rect l="l" t="t" r="r" b="b"/>
              <a:pathLst>
                <a:path w="2175674" h="2709333">
                  <a:moveTo>
                    <a:pt x="0" y="0"/>
                  </a:moveTo>
                  <a:lnTo>
                    <a:pt x="2175674" y="0"/>
                  </a:lnTo>
                  <a:lnTo>
                    <a:pt x="2175674" y="2709333"/>
                  </a:lnTo>
                  <a:lnTo>
                    <a:pt x="0" y="2709333"/>
                  </a:lnTo>
                  <a:close/>
                </a:path>
              </a:pathLst>
            </a:custGeom>
            <a:solidFill>
              <a:srgbClr val="335ACF"/>
            </a:solidFill>
          </p:spPr>
          <p:txBody>
            <a:bodyPr/>
            <a:lstStyle/>
            <a:p>
              <a:endParaRPr lang="en-US"/>
            </a:p>
          </p:txBody>
        </p:sp>
        <p:sp>
          <p:nvSpPr>
            <p:cNvPr id="10" name="TextBox 10"/>
            <p:cNvSpPr txBox="1"/>
            <p:nvPr/>
          </p:nvSpPr>
          <p:spPr>
            <a:xfrm>
              <a:off x="0" y="-38100"/>
              <a:ext cx="2175674" cy="27474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8177932" y="8597752"/>
            <a:ext cx="110068" cy="660548"/>
            <a:chOff x="0" y="0"/>
            <a:chExt cx="28989" cy="173972"/>
          </a:xfrm>
        </p:grpSpPr>
        <p:sp>
          <p:nvSpPr>
            <p:cNvPr id="13" name="Freeform 1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14" name="TextBox 1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5" name="Group 15"/>
          <p:cNvGrpSpPr>
            <a:grpSpLocks noChangeAspect="1"/>
          </p:cNvGrpSpPr>
          <p:nvPr/>
        </p:nvGrpSpPr>
        <p:grpSpPr>
          <a:xfrm>
            <a:off x="0" y="1844576"/>
            <a:ext cx="3334483" cy="6597848"/>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r="-58351"/>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5" name="TextBox 25"/>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Open Sans"/>
              </a:rPr>
              <a:t>Studio Shodwe</a:t>
            </a:r>
          </a:p>
        </p:txBody>
      </p:sp>
      <p:sp>
        <p:nvSpPr>
          <p:cNvPr id="26" name="TextBox 26"/>
          <p:cNvSpPr txBox="1"/>
          <p:nvPr/>
        </p:nvSpPr>
        <p:spPr>
          <a:xfrm>
            <a:off x="15940842" y="517674"/>
            <a:ext cx="9784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Contact</a:t>
            </a:r>
          </a:p>
        </p:txBody>
      </p:sp>
      <p:sp>
        <p:nvSpPr>
          <p:cNvPr id="27" name="TextBox 27"/>
          <p:cNvSpPr txBox="1"/>
          <p:nvPr/>
        </p:nvSpPr>
        <p:spPr>
          <a:xfrm>
            <a:off x="14385046" y="517674"/>
            <a:ext cx="1060497"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About Us</a:t>
            </a:r>
          </a:p>
        </p:txBody>
      </p:sp>
      <p:sp>
        <p:nvSpPr>
          <p:cNvPr id="28" name="TextBox 28"/>
          <p:cNvSpPr txBox="1"/>
          <p:nvPr/>
        </p:nvSpPr>
        <p:spPr>
          <a:xfrm>
            <a:off x="13154289" y="517674"/>
            <a:ext cx="735456"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Photo</a:t>
            </a:r>
          </a:p>
        </p:txBody>
      </p:sp>
      <p:sp>
        <p:nvSpPr>
          <p:cNvPr id="29" name="TextBox 29"/>
          <p:cNvSpPr txBox="1"/>
          <p:nvPr/>
        </p:nvSpPr>
        <p:spPr>
          <a:xfrm>
            <a:off x="11898530" y="517674"/>
            <a:ext cx="809760" cy="197971"/>
          </a:xfrm>
          <a:prstGeom prst="rect">
            <a:avLst/>
          </a:prstGeom>
        </p:spPr>
        <p:txBody>
          <a:bodyPr lIns="0" tIns="0" rIns="0" bIns="0" rtlCol="0" anchor="t">
            <a:spAutoFit/>
          </a:bodyPr>
          <a:lstStyle/>
          <a:p>
            <a:pPr>
              <a:lnSpc>
                <a:spcPts val="1680"/>
              </a:lnSpc>
              <a:spcBef>
                <a:spcPct val="0"/>
              </a:spcBef>
            </a:pPr>
            <a:r>
              <a:rPr lang="en-US" sz="1200">
                <a:solidFill>
                  <a:srgbClr val="1F2020"/>
                </a:solidFill>
                <a:latin typeface="Open Sans"/>
              </a:rPr>
              <a:t>Home</a:t>
            </a:r>
          </a:p>
        </p:txBody>
      </p:sp>
      <p:sp>
        <p:nvSpPr>
          <p:cNvPr id="30" name="TextBox 30"/>
          <p:cNvSpPr txBox="1"/>
          <p:nvPr/>
        </p:nvSpPr>
        <p:spPr>
          <a:xfrm>
            <a:off x="8228112" y="1806476"/>
            <a:ext cx="9794416" cy="7389679"/>
          </a:xfrm>
          <a:prstGeom prst="rect">
            <a:avLst/>
          </a:prstGeom>
        </p:spPr>
        <p:txBody>
          <a:bodyPr lIns="0" tIns="0" rIns="0" bIns="0" rtlCol="0" anchor="t">
            <a:spAutoFit/>
          </a:bodyPr>
          <a:lstStyle/>
          <a:p>
            <a:pPr marL="981949" lvl="1" indent="-490974">
              <a:lnSpc>
                <a:spcPts val="5321"/>
              </a:lnSpc>
              <a:buFont typeface="Arial"/>
              <a:buChar char="•"/>
            </a:pPr>
            <a:r>
              <a:rPr lang="en-US" sz="4548">
                <a:solidFill>
                  <a:srgbClr val="1F2020"/>
                </a:solidFill>
                <a:latin typeface="Poppins"/>
              </a:rPr>
              <a:t>Lĩnh vực phát triển ứng dụng di động ở Việt Nam khá năng động và được đầu tư mạnh từ các công ty nước ngoài</a:t>
            </a:r>
          </a:p>
          <a:p>
            <a:pPr marL="981949" lvl="1" indent="-490974">
              <a:lnSpc>
                <a:spcPts val="5321"/>
              </a:lnSpc>
              <a:buFont typeface="Arial"/>
              <a:buChar char="•"/>
            </a:pPr>
            <a:r>
              <a:rPr lang="en-US" sz="4548">
                <a:solidFill>
                  <a:srgbClr val="1F2020"/>
                </a:solidFill>
                <a:latin typeface="Poppins"/>
              </a:rPr>
              <a:t>Tuy nhiên, số lượng việc làm không thực sự phổ biến so với các lĩnh vực như Web và Software, nhưng vẫn thuộc top các vị trí được tuyển dụng nhiều</a:t>
            </a:r>
          </a:p>
          <a:p>
            <a:pPr marL="981949" lvl="1" indent="-490974">
              <a:lnSpc>
                <a:spcPts val="5321"/>
              </a:lnSpc>
              <a:buFont typeface="Arial"/>
              <a:buChar char="•"/>
            </a:pPr>
            <a:r>
              <a:rPr lang="en-US" sz="4548">
                <a:solidFill>
                  <a:srgbClr val="1F2020"/>
                </a:solidFill>
                <a:latin typeface="Poppins"/>
              </a:rPr>
              <a:t>Mức thu nhập thuộc top dẫn đầu trong lĩnh vực IT</a:t>
            </a:r>
          </a:p>
        </p:txBody>
      </p:sp>
      <p:sp>
        <p:nvSpPr>
          <p:cNvPr id="31" name="TextBox 31"/>
          <p:cNvSpPr txBox="1"/>
          <p:nvPr/>
        </p:nvSpPr>
        <p:spPr>
          <a:xfrm>
            <a:off x="3179624" y="3840659"/>
            <a:ext cx="5048488" cy="1774659"/>
          </a:xfrm>
          <a:prstGeom prst="rect">
            <a:avLst/>
          </a:prstGeom>
        </p:spPr>
        <p:txBody>
          <a:bodyPr lIns="0" tIns="0" rIns="0" bIns="0" rtlCol="0" anchor="t">
            <a:spAutoFit/>
          </a:bodyPr>
          <a:lstStyle/>
          <a:p>
            <a:pPr algn="ctr">
              <a:lnSpc>
                <a:spcPts val="6755"/>
              </a:lnSpc>
            </a:pPr>
            <a:r>
              <a:rPr lang="en-US" sz="5774">
                <a:solidFill>
                  <a:srgbClr val="FFFFFF"/>
                </a:solidFill>
                <a:latin typeface="Poppins Bold"/>
              </a:rPr>
              <a:t>THỊ TRƯỜNG VIỆC LÀM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8177932" y="8597752"/>
            <a:ext cx="110068" cy="660548"/>
            <a:chOff x="0" y="0"/>
            <a:chExt cx="28989" cy="173972"/>
          </a:xfrm>
        </p:grpSpPr>
        <p:sp>
          <p:nvSpPr>
            <p:cNvPr id="4" name="Freeform 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35ACF"/>
            </a:solidFill>
          </p:spPr>
          <p:txBody>
            <a:bodyPr/>
            <a:lstStyle/>
            <a:p>
              <a:endParaRPr lang="en-US"/>
            </a:p>
          </p:txBody>
        </p:sp>
        <p:sp>
          <p:nvSpPr>
            <p:cNvPr id="5" name="TextBox 5"/>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65472" y="1645061"/>
            <a:ext cx="9394123" cy="7294416"/>
          </a:xfrm>
          <a:custGeom>
            <a:avLst/>
            <a:gdLst/>
            <a:ahLst/>
            <a:cxnLst/>
            <a:rect l="l" t="t" r="r" b="b"/>
            <a:pathLst>
              <a:path w="9394123" h="7294416">
                <a:moveTo>
                  <a:pt x="0" y="0"/>
                </a:moveTo>
                <a:lnTo>
                  <a:pt x="9394123" y="0"/>
                </a:lnTo>
                <a:lnTo>
                  <a:pt x="9394123" y="7294416"/>
                </a:lnTo>
                <a:lnTo>
                  <a:pt x="0" y="7294416"/>
                </a:lnTo>
                <a:lnTo>
                  <a:pt x="0" y="0"/>
                </a:lnTo>
                <a:close/>
              </a:path>
            </a:pathLst>
          </a:custGeom>
          <a:blipFill>
            <a:blip r:embed="rId4"/>
            <a:stretch>
              <a:fillRect t="-1514" b="-1514"/>
            </a:stretch>
          </a:blipFill>
        </p:spPr>
        <p:txBody>
          <a:bodyPr/>
          <a:lstStyle/>
          <a:p>
            <a:endParaRPr lang="en-US"/>
          </a:p>
        </p:txBody>
      </p:sp>
      <p:sp>
        <p:nvSpPr>
          <p:cNvPr id="7" name="Freeform 7"/>
          <p:cNvSpPr/>
          <p:nvPr/>
        </p:nvSpPr>
        <p:spPr>
          <a:xfrm>
            <a:off x="10272912" y="486649"/>
            <a:ext cx="7650068" cy="9611240"/>
          </a:xfrm>
          <a:custGeom>
            <a:avLst/>
            <a:gdLst/>
            <a:ahLst/>
            <a:cxnLst/>
            <a:rect l="l" t="t" r="r" b="b"/>
            <a:pathLst>
              <a:path w="7650068" h="9611240">
                <a:moveTo>
                  <a:pt x="0" y="0"/>
                </a:moveTo>
                <a:lnTo>
                  <a:pt x="7650069" y="0"/>
                </a:lnTo>
                <a:lnTo>
                  <a:pt x="7650069" y="9611241"/>
                </a:lnTo>
                <a:lnTo>
                  <a:pt x="0" y="9611241"/>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039108" y="517674"/>
            <a:ext cx="1547756" cy="197971"/>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Open Sans"/>
              </a:rPr>
              <a:t>Studio Shodwe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1238</Words>
  <Application>Microsoft Office PowerPoint</Application>
  <PresentationFormat>Custom</PresentationFormat>
  <Paragraphs>197</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Open Sans</vt:lpstr>
      <vt:lpstr>Poppins Bold</vt:lpstr>
      <vt:lpstr>Arial</vt:lpstr>
      <vt:lpstr>Poppins</vt:lpstr>
      <vt:lpstr>Open Sans Bold</vt:lpstr>
      <vt:lpstr>Fira Code Bold</vt:lpstr>
      <vt:lpstr>Canva Sans Bold</vt:lpstr>
      <vt:lpstr>Calibri</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Mobile Application Presentation</dc:title>
  <dc:creator>Kiet Nguyen</dc:creator>
  <cp:lastModifiedBy>Nguyễn Trần Gia Kiệt</cp:lastModifiedBy>
  <cp:revision>1</cp:revision>
  <dcterms:created xsi:type="dcterms:W3CDTF">2006-08-16T00:00:00Z</dcterms:created>
  <dcterms:modified xsi:type="dcterms:W3CDTF">2024-03-07T12:10:46Z</dcterms:modified>
  <dc:identifier>DAF-hdPIBYM</dc:identifier>
</cp:coreProperties>
</file>